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18"/>
  </p:notesMasterIdLst>
  <p:handoutMasterIdLst>
    <p:handoutMasterId r:id="rId19"/>
  </p:handoutMasterIdLst>
  <p:sldIdLst>
    <p:sldId id="256" r:id="rId2"/>
    <p:sldId id="282" r:id="rId3"/>
    <p:sldId id="269" r:id="rId4"/>
    <p:sldId id="266" r:id="rId5"/>
    <p:sldId id="289" r:id="rId6"/>
    <p:sldId id="292" r:id="rId7"/>
    <p:sldId id="288" r:id="rId8"/>
    <p:sldId id="267" r:id="rId9"/>
    <p:sldId id="291" r:id="rId10"/>
    <p:sldId id="293" r:id="rId11"/>
    <p:sldId id="264" r:id="rId12"/>
    <p:sldId id="290" r:id="rId13"/>
    <p:sldId id="283" r:id="rId14"/>
    <p:sldId id="284" r:id="rId15"/>
    <p:sldId id="285" r:id="rId16"/>
    <p:sldId id="28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38" autoAdjust="0"/>
  </p:normalViewPr>
  <p:slideViewPr>
    <p:cSldViewPr snapToGrid="0" snapToObjects="1">
      <p:cViewPr varScale="1">
        <p:scale>
          <a:sx n="73" d="100"/>
          <a:sy n="73" d="100"/>
        </p:scale>
        <p:origin x="188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671D57-7D2E-B24F-A5A7-A1F4F0F27147}" type="datetimeFigureOut">
              <a:rPr lang="en-US" smtClean="0"/>
              <a:t>7/6/2016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3B4ABE-F8DA-364E-A039-83BA258200B2}" type="slidenum">
              <a:rPr lang="en-US" smtClean="0"/>
              <a:t>‹#›</a:t>
            </a:fld>
            <a:endParaRPr lang="en-US"/>
          </a:p>
        </p:txBody>
      </p:sp>
    </p:spTree>
    <p:extLst>
      <p:ext uri="{BB962C8B-B14F-4D97-AF65-F5344CB8AC3E}">
        <p14:creationId xmlns:p14="http://schemas.microsoft.com/office/powerpoint/2010/main" val="2336213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34AFB9-FD58-344A-AEEA-E2F3470E73AF}" type="datetimeFigureOut">
              <a:rPr lang="en-US" smtClean="0"/>
              <a:t>7/6/2016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6F5A2-D280-2D4A-9EB2-38734340EA5C}" type="slidenum">
              <a:rPr lang="en-US" smtClean="0"/>
              <a:t>‹#›</a:t>
            </a:fld>
            <a:endParaRPr lang="en-US"/>
          </a:p>
        </p:txBody>
      </p:sp>
    </p:spTree>
    <p:extLst>
      <p:ext uri="{BB962C8B-B14F-4D97-AF65-F5344CB8AC3E}">
        <p14:creationId xmlns:p14="http://schemas.microsoft.com/office/powerpoint/2010/main" val="40959262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6F5A2-D280-2D4A-9EB2-38734340EA5C}" type="slidenum">
              <a:rPr lang="en-US" smtClean="0"/>
              <a:t>1</a:t>
            </a:fld>
            <a:endParaRPr lang="en-US"/>
          </a:p>
        </p:txBody>
      </p:sp>
    </p:spTree>
    <p:extLst>
      <p:ext uri="{BB962C8B-B14F-4D97-AF65-F5344CB8AC3E}">
        <p14:creationId xmlns:p14="http://schemas.microsoft.com/office/powerpoint/2010/main" val="594429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 in this area suggests resilience, or how quickly a person recovers from adversity, can result in a person experiencing less negative emotion overall and may even have protective properties against mental health disorders.</a:t>
            </a:r>
          </a:p>
          <a:p>
            <a:endParaRPr lang="en-US" dirty="0" smtClean="0"/>
          </a:p>
          <a:p>
            <a:r>
              <a:rPr lang="en-US" dirty="0" smtClean="0"/>
              <a:t>But for some with depression who "can't shake that feeling" after a negative experience, areas in their brain related to strong emotion such as the amygdala remain active longer after the negative event has ceased. The same has been found in individuals with higher levels of neuroticism.</a:t>
            </a:r>
          </a:p>
          <a:p>
            <a:endParaRPr lang="en-US" dirty="0" smtClean="0"/>
          </a:p>
          <a:p>
            <a:r>
              <a:rPr lang="en-US" dirty="0" smtClean="0"/>
              <a:t>When it comes to building skills in this area, we found people with greater self-reported purpose in life (based on a questionnaire) show increased resilience and greater well-being. If we can find ways to cultivate purpose, we may also promote well-being. There's also promising evidence suggesting certain types of mental training to help cultivate the skill of resilience and facilitate more rapid recovery from negative events.</a:t>
            </a:r>
            <a:endParaRPr lang="en-US" dirty="0"/>
          </a:p>
        </p:txBody>
      </p:sp>
      <p:sp>
        <p:nvSpPr>
          <p:cNvPr id="4" name="Slide Number Placeholder 3"/>
          <p:cNvSpPr>
            <a:spLocks noGrp="1"/>
          </p:cNvSpPr>
          <p:nvPr>
            <p:ph type="sldNum" sz="quarter" idx="10"/>
          </p:nvPr>
        </p:nvSpPr>
        <p:spPr/>
        <p:txBody>
          <a:bodyPr/>
          <a:lstStyle/>
          <a:p>
            <a:fld id="{5DC6F5A2-D280-2D4A-9EB2-38734340EA5C}" type="slidenum">
              <a:rPr lang="en-US" smtClean="0"/>
              <a:t>14</a:t>
            </a:fld>
            <a:endParaRPr lang="en-US"/>
          </a:p>
        </p:txBody>
      </p:sp>
    </p:spTree>
    <p:extLst>
      <p:ext uri="{BB962C8B-B14F-4D97-AF65-F5344CB8AC3E}">
        <p14:creationId xmlns:p14="http://schemas.microsoft.com/office/powerpoint/2010/main" val="1899668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6F5A2-D280-2D4A-9EB2-38734340EA5C}" type="slidenum">
              <a:rPr lang="en-US" smtClean="0"/>
              <a:t>15</a:t>
            </a:fld>
            <a:endParaRPr lang="en-US"/>
          </a:p>
        </p:txBody>
      </p:sp>
    </p:spTree>
    <p:extLst>
      <p:ext uri="{BB962C8B-B14F-4D97-AF65-F5344CB8AC3E}">
        <p14:creationId xmlns:p14="http://schemas.microsoft.com/office/powerpoint/2010/main" val="1470254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Pro-social qualities such as empathy, compassion and gratitude comprise another component of well-being. There's substantial evidence to suggest that engaging in acts of generosity is an effective strategy to increase well-being. We call it a double positive whammy because, by being generous to others, you benefit them and yourself. Studies, including one from our lab, show that compassion training – in which one generates positive wishes for another being – primes a person's ability to empathize with others and leads to pro-social behavior aimed at decreasing others' suffering.</a:t>
            </a:r>
            <a:endParaRPr lang="en-US" dirty="0"/>
          </a:p>
        </p:txBody>
      </p:sp>
      <p:sp>
        <p:nvSpPr>
          <p:cNvPr id="4" name="Slide Number Placeholder 3"/>
          <p:cNvSpPr>
            <a:spLocks noGrp="1"/>
          </p:cNvSpPr>
          <p:nvPr>
            <p:ph type="sldNum" sz="quarter" idx="10"/>
          </p:nvPr>
        </p:nvSpPr>
        <p:spPr/>
        <p:txBody>
          <a:bodyPr/>
          <a:lstStyle/>
          <a:p>
            <a:fld id="{5DC6F5A2-D280-2D4A-9EB2-38734340EA5C}" type="slidenum">
              <a:rPr lang="en-US" smtClean="0"/>
              <a:t>16</a:t>
            </a:fld>
            <a:endParaRPr lang="en-US"/>
          </a:p>
        </p:txBody>
      </p:sp>
    </p:spTree>
    <p:extLst>
      <p:ext uri="{BB962C8B-B14F-4D97-AF65-F5344CB8AC3E}">
        <p14:creationId xmlns:p14="http://schemas.microsoft.com/office/powerpoint/2010/main" val="314080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point here is – as well as our stress response being engaged during stressful events we directly experience, the effects of perceived stress also elicit the stress response</a:t>
            </a:r>
          </a:p>
        </p:txBody>
      </p:sp>
      <p:sp>
        <p:nvSpPr>
          <p:cNvPr id="4" name="Slide Number Placeholder 3"/>
          <p:cNvSpPr>
            <a:spLocks noGrp="1"/>
          </p:cNvSpPr>
          <p:nvPr>
            <p:ph type="sldNum" sz="quarter" idx="10"/>
          </p:nvPr>
        </p:nvSpPr>
        <p:spPr/>
        <p:txBody>
          <a:bodyPr/>
          <a:lstStyle/>
          <a:p>
            <a:fld id="{5DC6F5A2-D280-2D4A-9EB2-38734340EA5C}" type="slidenum">
              <a:rPr lang="en-US" smtClean="0"/>
              <a:t>2</a:t>
            </a:fld>
            <a:endParaRPr lang="en-US"/>
          </a:p>
        </p:txBody>
      </p:sp>
    </p:spTree>
    <p:extLst>
      <p:ext uri="{BB962C8B-B14F-4D97-AF65-F5344CB8AC3E}">
        <p14:creationId xmlns:p14="http://schemas.microsoft.com/office/powerpoint/2010/main" val="162436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bodies are well developed physiologically to cope with acute stress – but experiencing stress, long term, day in and day out, that’s when</a:t>
            </a:r>
            <a:r>
              <a:rPr lang="en-US" baseline="0" dirty="0" smtClean="0"/>
              <a:t> it becomes harmful</a:t>
            </a:r>
          </a:p>
          <a:p>
            <a:r>
              <a:rPr lang="en-US" baseline="0" dirty="0" smtClean="0"/>
              <a:t>Why Zebra’s Don’t get Ulcers by Robert </a:t>
            </a:r>
            <a:r>
              <a:rPr lang="en-US" baseline="0" dirty="0" err="1" smtClean="0"/>
              <a:t>Sapolsky</a:t>
            </a:r>
            <a:endParaRPr lang="en-US" dirty="0" smtClean="0"/>
          </a:p>
          <a:p>
            <a:endParaRPr lang="en-US" dirty="0"/>
          </a:p>
        </p:txBody>
      </p:sp>
      <p:sp>
        <p:nvSpPr>
          <p:cNvPr id="4" name="Slide Number Placeholder 3"/>
          <p:cNvSpPr>
            <a:spLocks noGrp="1"/>
          </p:cNvSpPr>
          <p:nvPr>
            <p:ph type="sldNum" sz="quarter" idx="10"/>
          </p:nvPr>
        </p:nvSpPr>
        <p:spPr/>
        <p:txBody>
          <a:bodyPr/>
          <a:lstStyle/>
          <a:p>
            <a:fld id="{5DC6F5A2-D280-2D4A-9EB2-38734340EA5C}" type="slidenum">
              <a:rPr lang="en-US" smtClean="0"/>
              <a:t>3</a:t>
            </a:fld>
            <a:endParaRPr lang="en-US"/>
          </a:p>
        </p:txBody>
      </p:sp>
    </p:spTree>
    <p:extLst>
      <p:ext uri="{BB962C8B-B14F-4D97-AF65-F5344CB8AC3E}">
        <p14:creationId xmlns:p14="http://schemas.microsoft.com/office/powerpoint/2010/main" val="166128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Physiologically, our bodies can’t tell the difference between ‘survival’ stress and</a:t>
            </a:r>
            <a:r>
              <a:rPr lang="en-US" baseline="0" dirty="0" smtClean="0"/>
              <a:t> ‘tight tights’</a:t>
            </a:r>
          </a:p>
          <a:p>
            <a:r>
              <a:rPr lang="en-US" baseline="0" dirty="0" smtClean="0"/>
              <a:t>Living in a constantly stressed state, we are primed to react</a:t>
            </a:r>
          </a:p>
          <a:p>
            <a:endParaRPr lang="en-US" baseline="0" dirty="0" smtClean="0"/>
          </a:p>
          <a:p>
            <a:r>
              <a:rPr lang="en-US" dirty="0" smtClean="0"/>
              <a:t>If we can’t change the circumstances, we can change how we respond to those circumstances</a:t>
            </a:r>
            <a:endParaRPr lang="en-US" dirty="0"/>
          </a:p>
        </p:txBody>
      </p:sp>
      <p:sp>
        <p:nvSpPr>
          <p:cNvPr id="4" name="Slide Number Placeholder 3"/>
          <p:cNvSpPr>
            <a:spLocks noGrp="1"/>
          </p:cNvSpPr>
          <p:nvPr>
            <p:ph type="sldNum" sz="quarter" idx="10"/>
          </p:nvPr>
        </p:nvSpPr>
        <p:spPr/>
        <p:txBody>
          <a:bodyPr/>
          <a:lstStyle/>
          <a:p>
            <a:fld id="{5DC6F5A2-D280-2D4A-9EB2-38734340EA5C}" type="slidenum">
              <a:rPr lang="en-US" smtClean="0"/>
              <a:t>4</a:t>
            </a:fld>
            <a:endParaRPr lang="en-US"/>
          </a:p>
        </p:txBody>
      </p:sp>
    </p:spTree>
    <p:extLst>
      <p:ext uri="{BB962C8B-B14F-4D97-AF65-F5344CB8AC3E}">
        <p14:creationId xmlns:p14="http://schemas.microsoft.com/office/powerpoint/2010/main" val="4112986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Negative Emotions play a role in inducing the stress response</a:t>
            </a:r>
            <a:endParaRPr lang="en-US" dirty="0"/>
          </a:p>
        </p:txBody>
      </p:sp>
      <p:sp>
        <p:nvSpPr>
          <p:cNvPr id="4" name="Slide Number Placeholder 3"/>
          <p:cNvSpPr>
            <a:spLocks noGrp="1"/>
          </p:cNvSpPr>
          <p:nvPr>
            <p:ph type="sldNum" sz="quarter" idx="10"/>
          </p:nvPr>
        </p:nvSpPr>
        <p:spPr/>
        <p:txBody>
          <a:bodyPr/>
          <a:lstStyle/>
          <a:p>
            <a:fld id="{5DC6F5A2-D280-2D4A-9EB2-38734340EA5C}" type="slidenum">
              <a:rPr lang="en-US" smtClean="0"/>
              <a:t>5</a:t>
            </a:fld>
            <a:endParaRPr lang="en-US"/>
          </a:p>
        </p:txBody>
      </p:sp>
    </p:spTree>
    <p:extLst>
      <p:ext uri="{BB962C8B-B14F-4D97-AF65-F5344CB8AC3E}">
        <p14:creationId xmlns:p14="http://schemas.microsoft.com/office/powerpoint/2010/main" val="2553275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agree that our emotions play a significant</a:t>
            </a:r>
            <a:r>
              <a:rPr lang="en-US" baseline="0" dirty="0" smtClean="0"/>
              <a:t> role in inducing / maintaining stress levels</a:t>
            </a:r>
          </a:p>
          <a:p>
            <a:r>
              <a:rPr lang="en-US" baseline="0" dirty="0" smtClean="0"/>
              <a:t>Can we reframe this?</a:t>
            </a:r>
            <a:endParaRPr lang="en-US" dirty="0"/>
          </a:p>
        </p:txBody>
      </p:sp>
      <p:sp>
        <p:nvSpPr>
          <p:cNvPr id="4" name="Slide Number Placeholder 3"/>
          <p:cNvSpPr>
            <a:spLocks noGrp="1"/>
          </p:cNvSpPr>
          <p:nvPr>
            <p:ph type="sldNum" sz="quarter" idx="10"/>
          </p:nvPr>
        </p:nvSpPr>
        <p:spPr/>
        <p:txBody>
          <a:bodyPr/>
          <a:lstStyle/>
          <a:p>
            <a:fld id="{5DC6F5A2-D280-2D4A-9EB2-38734340EA5C}" type="slidenum">
              <a:rPr lang="en-US" smtClean="0"/>
              <a:t>6</a:t>
            </a:fld>
            <a:endParaRPr lang="en-US"/>
          </a:p>
        </p:txBody>
      </p:sp>
    </p:spTree>
    <p:extLst>
      <p:ext uri="{BB962C8B-B14F-4D97-AF65-F5344CB8AC3E}">
        <p14:creationId xmlns:p14="http://schemas.microsoft.com/office/powerpoint/2010/main" val="2497830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when we learn anything new e.g. playing the piano, it takes practice to become competent.  You don’t take piano lessons for a week and expect to be playing</a:t>
            </a:r>
            <a:r>
              <a:rPr lang="en-US" baseline="0" dirty="0" smtClean="0"/>
              <a:t> </a:t>
            </a:r>
            <a:r>
              <a:rPr lang="en-US" baseline="0" dirty="0" err="1" smtClean="0"/>
              <a:t>R</a:t>
            </a:r>
            <a:r>
              <a:rPr lang="en-US" dirty="0" err="1" smtClean="0"/>
              <a:t>achmaninov</a:t>
            </a:r>
            <a:endParaRPr lang="en-US" dirty="0" smtClean="0"/>
          </a:p>
          <a:p>
            <a:endParaRPr lang="en-US" dirty="0" smtClean="0"/>
          </a:p>
          <a:p>
            <a:r>
              <a:rPr lang="en-US" dirty="0" smtClean="0"/>
              <a:t>What is evidence for this?</a:t>
            </a:r>
            <a:endParaRPr lang="en-US" dirty="0"/>
          </a:p>
        </p:txBody>
      </p:sp>
      <p:sp>
        <p:nvSpPr>
          <p:cNvPr id="4" name="Slide Number Placeholder 3"/>
          <p:cNvSpPr>
            <a:spLocks noGrp="1"/>
          </p:cNvSpPr>
          <p:nvPr>
            <p:ph type="sldNum" sz="quarter" idx="10"/>
          </p:nvPr>
        </p:nvSpPr>
        <p:spPr/>
        <p:txBody>
          <a:bodyPr/>
          <a:lstStyle/>
          <a:p>
            <a:fld id="{5DC6F5A2-D280-2D4A-9EB2-38734340EA5C}" type="slidenum">
              <a:rPr lang="en-US" smtClean="0"/>
              <a:t>7</a:t>
            </a:fld>
            <a:endParaRPr lang="en-US"/>
          </a:p>
        </p:txBody>
      </p:sp>
    </p:spTree>
    <p:extLst>
      <p:ext uri="{BB962C8B-B14F-4D97-AF65-F5344CB8AC3E}">
        <p14:creationId xmlns:p14="http://schemas.microsoft.com/office/powerpoint/2010/main" val="17214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a growing body of literature, from well respected researchers, that engaging in contemplative practices can enhance our wellbeing, and such changes can be quantitatively measured in the brain</a:t>
            </a:r>
            <a:endParaRPr lang="en-US" dirty="0"/>
          </a:p>
        </p:txBody>
      </p:sp>
      <p:sp>
        <p:nvSpPr>
          <p:cNvPr id="4" name="Slide Number Placeholder 3"/>
          <p:cNvSpPr>
            <a:spLocks noGrp="1"/>
          </p:cNvSpPr>
          <p:nvPr>
            <p:ph type="sldNum" sz="quarter" idx="10"/>
          </p:nvPr>
        </p:nvSpPr>
        <p:spPr/>
        <p:txBody>
          <a:bodyPr/>
          <a:lstStyle/>
          <a:p>
            <a:fld id="{5DC6F5A2-D280-2D4A-9EB2-38734340EA5C}" type="slidenum">
              <a:rPr lang="en-US" smtClean="0"/>
              <a:t>8</a:t>
            </a:fld>
            <a:endParaRPr lang="en-US"/>
          </a:p>
        </p:txBody>
      </p:sp>
    </p:spTree>
    <p:extLst>
      <p:ext uri="{BB962C8B-B14F-4D97-AF65-F5344CB8AC3E}">
        <p14:creationId xmlns:p14="http://schemas.microsoft.com/office/powerpoint/2010/main" val="3686551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Well-being is a complex construct that concerns optimal experience and functioning. Current research on well-being has been derived from two general perspectives: the hedonic approach, which focuses on happiness and defines well-being in terms of pleasure attainment and pain avoidance; and the </a:t>
            </a:r>
            <a:r>
              <a:rPr lang="en-US" dirty="0" err="1" smtClean="0"/>
              <a:t>eudaimonic</a:t>
            </a:r>
            <a:r>
              <a:rPr lang="en-US" dirty="0" smtClean="0"/>
              <a:t> approach, which focuses on meaning and self-realization and defines well-being in terms of the degree to which a person is fully functioning. </a:t>
            </a:r>
          </a:p>
          <a:p>
            <a:endParaRPr lang="en-US" dirty="0" smtClean="0"/>
          </a:p>
          <a:p>
            <a:r>
              <a:rPr lang="en-US" dirty="0" smtClean="0"/>
              <a:t>Whether it's savoring that last bite of dessert or carrying the enjoyment of an activity with friends or family, or seeing the seeds of kindness and compassion in each person, prolonging positive emotion and having a positive outlook have been shown to improve psychological well-being. In studies examining the brain's response to positive images (for instance, a mother embracing her infant), we found that people with more sustained levels of activity in the ventral striatum, an area linked to positive emotion and reward, report higher levels of psychological well-being and display lower levels of cortisol (a stress hormone that's good in moderation, but problematic in excess). In another study, we discovered that prolonged marital stress was related to a decreased ability to sustain positive emotion, which we think can create a susceptibility to depression.</a:t>
            </a:r>
          </a:p>
        </p:txBody>
      </p:sp>
      <p:sp>
        <p:nvSpPr>
          <p:cNvPr id="4" name="Slide Number Placeholder 3"/>
          <p:cNvSpPr>
            <a:spLocks noGrp="1"/>
          </p:cNvSpPr>
          <p:nvPr>
            <p:ph type="sldNum" sz="quarter" idx="10"/>
          </p:nvPr>
        </p:nvSpPr>
        <p:spPr/>
        <p:txBody>
          <a:bodyPr/>
          <a:lstStyle/>
          <a:p>
            <a:fld id="{5DC6F5A2-D280-2D4A-9EB2-38734340EA5C}" type="slidenum">
              <a:rPr lang="en-US" smtClean="0"/>
              <a:t>13</a:t>
            </a:fld>
            <a:endParaRPr lang="en-US"/>
          </a:p>
        </p:txBody>
      </p:sp>
    </p:spTree>
    <p:extLst>
      <p:ext uri="{BB962C8B-B14F-4D97-AF65-F5344CB8AC3E}">
        <p14:creationId xmlns:p14="http://schemas.microsoft.com/office/powerpoint/2010/main" val="249146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4EDEBB-51FE-E64B-970D-676FFB49793F}"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BAEDD-2F39-5A4F-846B-E885E8376D3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EDEBB-51FE-E64B-970D-676FFB49793F}"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BAEDD-2F39-5A4F-846B-E885E8376D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EDEBB-51FE-E64B-970D-676FFB49793F}"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BAEDD-2F39-5A4F-846B-E885E8376D3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21AF658-503A-044C-8E55-D85CB9C7CC59}" type="slidenum">
              <a:rPr lang="en-US"/>
              <a:pPr/>
              <a:t>‹#›</a:t>
            </a:fld>
            <a:endParaRPr lang="en-US"/>
          </a:p>
        </p:txBody>
      </p:sp>
    </p:spTree>
    <p:extLst>
      <p:ext uri="{BB962C8B-B14F-4D97-AF65-F5344CB8AC3E}">
        <p14:creationId xmlns:p14="http://schemas.microsoft.com/office/powerpoint/2010/main" val="36325051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EDEBB-51FE-E64B-970D-676FFB49793F}"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BAEDD-2F39-5A4F-846B-E885E8376D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4EDEBB-51FE-E64B-970D-676FFB49793F}"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BAEDD-2F39-5A4F-846B-E885E8376D3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4EDEBB-51FE-E64B-970D-676FFB49793F}"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BAEDD-2F39-5A4F-846B-E885E8376D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4EDEBB-51FE-E64B-970D-676FFB49793F}" type="datetimeFigureOut">
              <a:rPr lang="en-US" smtClean="0"/>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2BAEDD-2F39-5A4F-846B-E885E8376D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4EDEBB-51FE-E64B-970D-676FFB49793F}" type="datetimeFigureOut">
              <a:rPr lang="en-US" smtClean="0"/>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2BAEDD-2F39-5A4F-846B-E885E8376D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EDEBB-51FE-E64B-970D-676FFB49793F}" type="datetimeFigureOut">
              <a:rPr lang="en-US" smtClean="0"/>
              <a:t>7/6/2016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2BAEDD-2F39-5A4F-846B-E885E8376D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EDEBB-51FE-E64B-970D-676FFB49793F}"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BAEDD-2F39-5A4F-846B-E885E8376D3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04EDEBB-51FE-E64B-970D-676FFB49793F}" type="datetimeFigureOut">
              <a:rPr lang="en-US" smtClean="0"/>
              <a:t>7/6/2016</a:t>
            </a:fld>
            <a:endParaRPr lang="en-US"/>
          </a:p>
        </p:txBody>
      </p:sp>
      <p:sp>
        <p:nvSpPr>
          <p:cNvPr id="9" name="Slide Number Placeholder 8"/>
          <p:cNvSpPr>
            <a:spLocks noGrp="1"/>
          </p:cNvSpPr>
          <p:nvPr>
            <p:ph type="sldNum" sz="quarter" idx="11"/>
          </p:nvPr>
        </p:nvSpPr>
        <p:spPr/>
        <p:txBody>
          <a:bodyPr/>
          <a:lstStyle/>
          <a:p>
            <a:fld id="{B22BAEDD-2F39-5A4F-846B-E885E8376D3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22BAEDD-2F39-5A4F-846B-E885E8376D3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04EDEBB-51FE-E64B-970D-676FFB49793F}" type="datetimeFigureOut">
              <a:rPr lang="en-US" smtClean="0"/>
              <a:t>7/6/2016</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4097" y="3122722"/>
            <a:ext cx="6461760" cy="2031282"/>
          </a:xfrm>
        </p:spPr>
        <p:txBody>
          <a:bodyPr>
            <a:normAutofit/>
          </a:bodyPr>
          <a:lstStyle/>
          <a:p>
            <a:r>
              <a:rPr lang="en-US" dirty="0" smtClean="0">
                <a:solidFill>
                  <a:schemeClr val="tx2">
                    <a:lumMod val="75000"/>
                    <a:lumOff val="25000"/>
                  </a:schemeClr>
                </a:solidFill>
              </a:rPr>
              <a:t>Sheena Brown </a:t>
            </a:r>
            <a:r>
              <a:rPr lang="en-US" dirty="0" err="1" smtClean="0">
                <a:solidFill>
                  <a:schemeClr val="tx2">
                    <a:lumMod val="75000"/>
                    <a:lumOff val="25000"/>
                  </a:schemeClr>
                </a:solidFill>
              </a:rPr>
              <a:t>Ph.D</a:t>
            </a:r>
            <a:r>
              <a:rPr lang="en-US" dirty="0" smtClean="0">
                <a:solidFill>
                  <a:schemeClr val="tx2">
                    <a:lumMod val="75000"/>
                    <a:lumOff val="25000"/>
                  </a:schemeClr>
                </a:solidFill>
              </a:rPr>
              <a:t>, MPH</a:t>
            </a:r>
          </a:p>
          <a:p>
            <a:r>
              <a:rPr lang="en-US" dirty="0">
                <a:solidFill>
                  <a:schemeClr val="tx2">
                    <a:lumMod val="75000"/>
                    <a:lumOff val="25000"/>
                  </a:schemeClr>
                </a:solidFill>
              </a:rPr>
              <a:t>sheenab@</a:t>
            </a:r>
            <a:r>
              <a:rPr lang="en-US" dirty="0" smtClean="0">
                <a:solidFill>
                  <a:schemeClr val="tx2">
                    <a:lumMod val="75000"/>
                    <a:lumOff val="25000"/>
                  </a:schemeClr>
                </a:solidFill>
              </a:rPr>
              <a:t>email.arizona.edu</a:t>
            </a:r>
          </a:p>
          <a:p>
            <a:endParaRPr lang="en-US" dirty="0" smtClean="0">
              <a:solidFill>
                <a:schemeClr val="tx2">
                  <a:lumMod val="75000"/>
                  <a:lumOff val="25000"/>
                </a:schemeClr>
              </a:solidFill>
            </a:endParaRPr>
          </a:p>
          <a:p>
            <a:r>
              <a:rPr lang="en-US" dirty="0">
                <a:solidFill>
                  <a:schemeClr val="tx2">
                    <a:lumMod val="75000"/>
                    <a:lumOff val="25000"/>
                  </a:schemeClr>
                </a:solidFill>
              </a:rPr>
              <a:t>Deanna Fitzgerald BA, MFA, RYT-</a:t>
            </a:r>
            <a:r>
              <a:rPr lang="en-US" dirty="0" smtClean="0">
                <a:solidFill>
                  <a:schemeClr val="tx2">
                    <a:lumMod val="75000"/>
                    <a:lumOff val="25000"/>
                  </a:schemeClr>
                </a:solidFill>
              </a:rPr>
              <a:t>200</a:t>
            </a:r>
          </a:p>
          <a:p>
            <a:r>
              <a:rPr lang="en-US" dirty="0" err="1">
                <a:solidFill>
                  <a:schemeClr val="tx2">
                    <a:lumMod val="75000"/>
                    <a:lumOff val="25000"/>
                  </a:schemeClr>
                </a:solidFill>
              </a:rPr>
              <a:t>deannaf@email.arizona.edu</a:t>
            </a:r>
            <a:r>
              <a:rPr lang="en-US" dirty="0">
                <a:solidFill>
                  <a:schemeClr val="tx2">
                    <a:lumMod val="75000"/>
                    <a:lumOff val="25000"/>
                  </a:schemeClr>
                </a:solidFill>
              </a:rPr>
              <a:t> </a:t>
            </a:r>
          </a:p>
        </p:txBody>
      </p:sp>
      <p:sp>
        <p:nvSpPr>
          <p:cNvPr id="6" name="TextBox 5"/>
          <p:cNvSpPr txBox="1"/>
          <p:nvPr/>
        </p:nvSpPr>
        <p:spPr>
          <a:xfrm>
            <a:off x="6866819" y="-1"/>
            <a:ext cx="2277181" cy="7017307"/>
          </a:xfrm>
          <a:prstGeom prst="rect">
            <a:avLst/>
          </a:prstGeom>
          <a:solidFill>
            <a:srgbClr val="FFFFFF"/>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rotWithShape="1">
          <a:blip r:embed="rId3" cstate="email">
            <a:alphaModFix amt="60000"/>
            <a:extLst>
              <a:ext uri="{28A0092B-C50C-407E-A947-70E740481C1C}">
                <a14:useLocalDpi xmlns:a14="http://schemas.microsoft.com/office/drawing/2010/main"/>
              </a:ext>
            </a:extLst>
          </a:blip>
          <a:srcRect r="10923"/>
          <a:stretch/>
        </p:blipFill>
        <p:spPr>
          <a:xfrm>
            <a:off x="3678092" y="0"/>
            <a:ext cx="5483412" cy="6910027"/>
          </a:xfrm>
          <a:prstGeom prst="rect">
            <a:avLst/>
          </a:prstGeom>
        </p:spPr>
      </p:pic>
      <p:sp>
        <p:nvSpPr>
          <p:cNvPr id="2" name="Title 1"/>
          <p:cNvSpPr>
            <a:spLocks noGrp="1"/>
          </p:cNvSpPr>
          <p:nvPr>
            <p:ph type="ctrTitle"/>
          </p:nvPr>
        </p:nvSpPr>
        <p:spPr>
          <a:xfrm>
            <a:off x="224096" y="498865"/>
            <a:ext cx="4887259" cy="2593975"/>
          </a:xfrm>
        </p:spPr>
        <p:txBody>
          <a:bodyPr/>
          <a:lstStyle/>
          <a:p>
            <a:r>
              <a:rPr lang="en-US" sz="6000" b="1" dirty="0" smtClean="0">
                <a:solidFill>
                  <a:srgbClr val="18357C"/>
                </a:solidFill>
                <a:latin typeface="+mn-lt"/>
              </a:rPr>
              <a:t>healthy body </a:t>
            </a:r>
            <a:br>
              <a:rPr lang="en-US" sz="6000" b="1" dirty="0" smtClean="0">
                <a:solidFill>
                  <a:srgbClr val="18357C"/>
                </a:solidFill>
                <a:latin typeface="+mn-lt"/>
              </a:rPr>
            </a:br>
            <a:r>
              <a:rPr lang="en-US" sz="6000" b="1" dirty="0" smtClean="0">
                <a:solidFill>
                  <a:srgbClr val="18357C"/>
                </a:solidFill>
                <a:latin typeface="+mn-lt"/>
              </a:rPr>
              <a:t>&amp; creative flow</a:t>
            </a:r>
            <a:endParaRPr lang="en-US" sz="6000" b="1" dirty="0">
              <a:solidFill>
                <a:srgbClr val="18357C"/>
              </a:solidFill>
              <a:latin typeface="+mn-lt"/>
            </a:endParaRPr>
          </a:p>
        </p:txBody>
      </p:sp>
    </p:spTree>
    <p:extLst>
      <p:ext uri="{BB962C8B-B14F-4D97-AF65-F5344CB8AC3E}">
        <p14:creationId xmlns:p14="http://schemas.microsoft.com/office/powerpoint/2010/main" val="1892690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564" y="375508"/>
            <a:ext cx="5424356" cy="523220"/>
          </a:xfrm>
          <a:prstGeom prst="rect">
            <a:avLst/>
          </a:prstGeom>
        </p:spPr>
        <p:txBody>
          <a:bodyPr wrap="none">
            <a:spAutoFit/>
          </a:bodyPr>
          <a:lstStyle/>
          <a:p>
            <a:pPr algn="ctr"/>
            <a:r>
              <a:rPr lang="en-US" sz="2800" b="1" dirty="0">
                <a:solidFill>
                  <a:schemeClr val="accent1"/>
                </a:solidFill>
              </a:rPr>
              <a:t>Four key constituents of well-being</a:t>
            </a:r>
          </a:p>
        </p:txBody>
      </p:sp>
      <p:sp>
        <p:nvSpPr>
          <p:cNvPr id="3" name="Rectangle 2"/>
          <p:cNvSpPr/>
          <p:nvPr/>
        </p:nvSpPr>
        <p:spPr>
          <a:xfrm>
            <a:off x="443564" y="1152102"/>
            <a:ext cx="5614365" cy="1200329"/>
          </a:xfrm>
          <a:prstGeom prst="rect">
            <a:avLst/>
          </a:prstGeom>
        </p:spPr>
        <p:txBody>
          <a:bodyPr wrap="square">
            <a:spAutoFit/>
          </a:bodyPr>
          <a:lstStyle/>
          <a:p>
            <a:pPr marL="342900" indent="-342900">
              <a:buAutoNum type="arabicPeriod"/>
            </a:pPr>
            <a:r>
              <a:rPr lang="en-US" b="1" dirty="0" smtClean="0">
                <a:solidFill>
                  <a:srgbClr val="18357C"/>
                </a:solidFill>
              </a:rPr>
              <a:t>Sustaining </a:t>
            </a:r>
            <a:r>
              <a:rPr lang="en-US" b="1" dirty="0">
                <a:solidFill>
                  <a:srgbClr val="18357C"/>
                </a:solidFill>
              </a:rPr>
              <a:t>Positive </a:t>
            </a:r>
            <a:r>
              <a:rPr lang="en-US" b="1" dirty="0" smtClean="0">
                <a:solidFill>
                  <a:srgbClr val="18357C"/>
                </a:solidFill>
              </a:rPr>
              <a:t>Emotion</a:t>
            </a:r>
          </a:p>
          <a:p>
            <a:r>
              <a:rPr lang="en-US" dirty="0"/>
              <a:t>a sense of purpose, meaning, and engagement with life - is protective against </a:t>
            </a:r>
            <a:r>
              <a:rPr lang="en-US" dirty="0" smtClean="0"/>
              <a:t>psychopathology </a:t>
            </a:r>
            <a:r>
              <a:rPr lang="en-US" i="1" dirty="0"/>
              <a:t>and</a:t>
            </a:r>
            <a:r>
              <a:rPr lang="en-US" dirty="0"/>
              <a:t> predicts physical health, including lower levels of cortisol</a:t>
            </a:r>
            <a:endParaRPr lang="en-US" b="1" dirty="0">
              <a:solidFill>
                <a:srgbClr val="18357C"/>
              </a:solidFill>
            </a:endParaRPr>
          </a:p>
        </p:txBody>
      </p:sp>
      <p:sp>
        <p:nvSpPr>
          <p:cNvPr id="4" name="Rectangle 3"/>
          <p:cNvSpPr/>
          <p:nvPr/>
        </p:nvSpPr>
        <p:spPr>
          <a:xfrm>
            <a:off x="443565" y="2750425"/>
            <a:ext cx="5424356" cy="1200329"/>
          </a:xfrm>
          <a:prstGeom prst="rect">
            <a:avLst/>
          </a:prstGeom>
        </p:spPr>
        <p:txBody>
          <a:bodyPr wrap="square">
            <a:spAutoFit/>
          </a:bodyPr>
          <a:lstStyle/>
          <a:p>
            <a:r>
              <a:rPr lang="en-US" b="1" dirty="0" smtClean="0">
                <a:solidFill>
                  <a:srgbClr val="18357C"/>
                </a:solidFill>
              </a:rPr>
              <a:t>2. Rebounding </a:t>
            </a:r>
            <a:r>
              <a:rPr lang="en-US" b="1" dirty="0">
                <a:solidFill>
                  <a:srgbClr val="18357C"/>
                </a:solidFill>
              </a:rPr>
              <a:t>from Negative </a:t>
            </a:r>
            <a:r>
              <a:rPr lang="en-US" b="1" dirty="0" smtClean="0">
                <a:solidFill>
                  <a:srgbClr val="18357C"/>
                </a:solidFill>
              </a:rPr>
              <a:t>Emotion</a:t>
            </a:r>
          </a:p>
          <a:p>
            <a:r>
              <a:rPr lang="en-US" dirty="0"/>
              <a:t>Those with greater self-reported purpose in life show increased resilience and </a:t>
            </a:r>
            <a:r>
              <a:rPr lang="en-US" dirty="0" smtClean="0"/>
              <a:t>greater </a:t>
            </a:r>
            <a:r>
              <a:rPr lang="en-US" dirty="0"/>
              <a:t>well-being </a:t>
            </a:r>
          </a:p>
          <a:p>
            <a:endParaRPr lang="en-US" b="1" dirty="0">
              <a:solidFill>
                <a:srgbClr val="18357C"/>
              </a:solidFill>
            </a:endParaRPr>
          </a:p>
        </p:txBody>
      </p:sp>
      <p:sp>
        <p:nvSpPr>
          <p:cNvPr id="5" name="Rectangle 4"/>
          <p:cNvSpPr/>
          <p:nvPr/>
        </p:nvSpPr>
        <p:spPr>
          <a:xfrm>
            <a:off x="443564" y="3970915"/>
            <a:ext cx="5614365" cy="1477328"/>
          </a:xfrm>
          <a:prstGeom prst="rect">
            <a:avLst/>
          </a:prstGeom>
        </p:spPr>
        <p:txBody>
          <a:bodyPr wrap="square">
            <a:spAutoFit/>
          </a:bodyPr>
          <a:lstStyle/>
          <a:p>
            <a:r>
              <a:rPr lang="en-US" b="1" dirty="0">
                <a:solidFill>
                  <a:srgbClr val="18357C"/>
                </a:solidFill>
              </a:rPr>
              <a:t>3. Mindfulness and Mind-</a:t>
            </a:r>
            <a:r>
              <a:rPr lang="en-US" b="1" dirty="0" smtClean="0">
                <a:solidFill>
                  <a:srgbClr val="18357C"/>
                </a:solidFill>
              </a:rPr>
              <a:t>Wandering</a:t>
            </a:r>
          </a:p>
          <a:p>
            <a:r>
              <a:rPr lang="en-US" dirty="0"/>
              <a:t>When people are really focused on what they're doing, and their minds are not </a:t>
            </a:r>
            <a:r>
              <a:rPr lang="en-US" dirty="0" smtClean="0"/>
              <a:t>wandering</a:t>
            </a:r>
            <a:r>
              <a:rPr lang="en-US" dirty="0"/>
              <a:t>, they actually feel better about themselves</a:t>
            </a:r>
          </a:p>
          <a:p>
            <a:endParaRPr lang="en-US" b="1" dirty="0">
              <a:solidFill>
                <a:srgbClr val="18357C"/>
              </a:solidFill>
            </a:endParaRPr>
          </a:p>
        </p:txBody>
      </p:sp>
      <p:sp>
        <p:nvSpPr>
          <p:cNvPr id="6" name="Rectangle 5"/>
          <p:cNvSpPr/>
          <p:nvPr/>
        </p:nvSpPr>
        <p:spPr>
          <a:xfrm>
            <a:off x="443564" y="5528430"/>
            <a:ext cx="3559125" cy="646331"/>
          </a:xfrm>
          <a:prstGeom prst="rect">
            <a:avLst/>
          </a:prstGeom>
        </p:spPr>
        <p:txBody>
          <a:bodyPr wrap="none">
            <a:spAutoFit/>
          </a:bodyPr>
          <a:lstStyle/>
          <a:p>
            <a:r>
              <a:rPr lang="en-US" b="1" dirty="0">
                <a:solidFill>
                  <a:srgbClr val="18357C"/>
                </a:solidFill>
              </a:rPr>
              <a:t>4. Caring for </a:t>
            </a:r>
            <a:r>
              <a:rPr lang="en-US" b="1" dirty="0" smtClean="0">
                <a:solidFill>
                  <a:srgbClr val="18357C"/>
                </a:solidFill>
              </a:rPr>
              <a:t>Others</a:t>
            </a:r>
          </a:p>
          <a:p>
            <a:r>
              <a:rPr lang="en-US" dirty="0"/>
              <a:t>Empathy, compassion and gratitude </a:t>
            </a:r>
            <a:endParaRPr lang="en-US" b="1" dirty="0">
              <a:solidFill>
                <a:srgbClr val="18357C"/>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66437" y="634541"/>
            <a:ext cx="2147065" cy="1610299"/>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6437" y="2283611"/>
            <a:ext cx="2147065" cy="1564545"/>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44300" y="3894667"/>
            <a:ext cx="2162019" cy="1341902"/>
          </a:xfrm>
          <a:prstGeom prst="rect">
            <a:avLst/>
          </a:prstGeom>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59254" y="5278172"/>
            <a:ext cx="2147065" cy="1352893"/>
          </a:xfrm>
          <a:prstGeom prst="rect">
            <a:avLst/>
          </a:prstGeom>
        </p:spPr>
      </p:pic>
    </p:spTree>
    <p:extLst>
      <p:ext uri="{BB962C8B-B14F-4D97-AF65-F5344CB8AC3E}">
        <p14:creationId xmlns:p14="http://schemas.microsoft.com/office/powerpoint/2010/main" val="107061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882673" y="0"/>
            <a:ext cx="2261327" cy="7017307"/>
          </a:xfrm>
          <a:prstGeom prst="rect">
            <a:avLst/>
          </a:prstGeom>
          <a:solidFill>
            <a:srgbClr val="FFFFFF"/>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1" name="TextBox 10"/>
          <p:cNvSpPr txBox="1"/>
          <p:nvPr/>
        </p:nvSpPr>
        <p:spPr>
          <a:xfrm>
            <a:off x="6099334" y="-156800"/>
            <a:ext cx="2350297" cy="7017307"/>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3" name="Picture 2"/>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1" y="1183308"/>
            <a:ext cx="6099334" cy="5677199"/>
          </a:xfrm>
          <a:prstGeom prst="rect">
            <a:avLst/>
          </a:prstGeom>
        </p:spPr>
      </p:pic>
      <p:pic>
        <p:nvPicPr>
          <p:cNvPr id="7" name="Picture 6"/>
          <p:cNvPicPr>
            <a:picLocks noChangeAspect="1"/>
          </p:cNvPicPr>
          <p:nvPr/>
        </p:nvPicPr>
        <p:blipFill>
          <a:blip r:embed="rId3"/>
          <a:stretch>
            <a:fillRect/>
          </a:stretch>
        </p:blipFill>
        <p:spPr>
          <a:xfrm>
            <a:off x="6546015" y="-42749"/>
            <a:ext cx="2006600" cy="2590800"/>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03431" y="5112709"/>
            <a:ext cx="1902503" cy="1745291"/>
          </a:xfrm>
          <a:prstGeom prst="rect">
            <a:avLst/>
          </a:prstGeom>
        </p:spPr>
      </p:pic>
      <p:grpSp>
        <p:nvGrpSpPr>
          <p:cNvPr id="12" name="Group 11"/>
          <p:cNvGrpSpPr/>
          <p:nvPr/>
        </p:nvGrpSpPr>
        <p:grpSpPr>
          <a:xfrm>
            <a:off x="6099334" y="2627298"/>
            <a:ext cx="2286909" cy="2413000"/>
            <a:chOff x="6099334" y="2747118"/>
            <a:chExt cx="2286909" cy="2413000"/>
          </a:xfrm>
        </p:grpSpPr>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9334" y="2747118"/>
              <a:ext cx="2286909" cy="2413000"/>
            </a:xfrm>
            <a:prstGeom prst="rect">
              <a:avLst/>
            </a:prstGeom>
          </p:spPr>
        </p:pic>
        <p:sp>
          <p:nvSpPr>
            <p:cNvPr id="10" name="TextBox 9"/>
            <p:cNvSpPr txBox="1"/>
            <p:nvPr/>
          </p:nvSpPr>
          <p:spPr>
            <a:xfrm>
              <a:off x="6361568" y="3127209"/>
              <a:ext cx="1053443" cy="369332"/>
            </a:xfrm>
            <a:prstGeom prst="rect">
              <a:avLst/>
            </a:prstGeom>
            <a:noFill/>
          </p:spPr>
          <p:txBody>
            <a:bodyPr wrap="none" rtlCol="0">
              <a:spAutoFit/>
            </a:bodyPr>
            <a:lstStyle/>
            <a:p>
              <a:r>
                <a:rPr lang="en-US" dirty="0" err="1" smtClean="0"/>
                <a:t>Waaaaaa</a:t>
              </a:r>
              <a:endParaRPr lang="en-US" dirty="0"/>
            </a:p>
          </p:txBody>
        </p:sp>
      </p:grpSp>
      <p:sp>
        <p:nvSpPr>
          <p:cNvPr id="2" name="Rectangle 1"/>
          <p:cNvSpPr/>
          <p:nvPr/>
        </p:nvSpPr>
        <p:spPr>
          <a:xfrm>
            <a:off x="-1" y="-73999"/>
            <a:ext cx="6203431" cy="1323439"/>
          </a:xfrm>
          <a:prstGeom prst="rect">
            <a:avLst/>
          </a:prstGeom>
        </p:spPr>
        <p:txBody>
          <a:bodyPr wrap="square">
            <a:spAutoFit/>
          </a:bodyPr>
          <a:lstStyle/>
          <a:p>
            <a:pPr algn="ctr"/>
            <a:r>
              <a:rPr lang="en-US" sz="4000" b="1" dirty="0" smtClean="0">
                <a:solidFill>
                  <a:srgbClr val="18357C"/>
                </a:solidFill>
              </a:rPr>
              <a:t>wellbeing is a skill that can be learned</a:t>
            </a:r>
            <a:endParaRPr lang="en-US" sz="4000" b="1" dirty="0">
              <a:solidFill>
                <a:srgbClr val="18357C"/>
              </a:solidFill>
            </a:endParaRPr>
          </a:p>
        </p:txBody>
      </p:sp>
    </p:spTree>
    <p:extLst>
      <p:ext uri="{BB962C8B-B14F-4D97-AF65-F5344CB8AC3E}">
        <p14:creationId xmlns:p14="http://schemas.microsoft.com/office/powerpoint/2010/main" val="5728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2058727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90157" y="0"/>
            <a:ext cx="3153843" cy="7017307"/>
          </a:xfrm>
          <a:prstGeom prst="rect">
            <a:avLst/>
          </a:prstGeom>
          <a:solidFill>
            <a:srgbClr val="FFFFFF"/>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2" name="Rectangle 1"/>
          <p:cNvSpPr/>
          <p:nvPr/>
        </p:nvSpPr>
        <p:spPr>
          <a:xfrm>
            <a:off x="230746" y="191023"/>
            <a:ext cx="5320086" cy="584776"/>
          </a:xfrm>
          <a:prstGeom prst="rect">
            <a:avLst/>
          </a:prstGeom>
        </p:spPr>
        <p:txBody>
          <a:bodyPr wrap="none">
            <a:spAutoFit/>
          </a:bodyPr>
          <a:lstStyle/>
          <a:p>
            <a:r>
              <a:rPr lang="en-US" sz="3200" b="1" dirty="0" smtClean="0">
                <a:solidFill>
                  <a:srgbClr val="18357C"/>
                </a:solidFill>
              </a:rPr>
              <a:t>1. Sustaining Positive Emotion</a:t>
            </a:r>
            <a:endParaRPr lang="en-US" sz="3200" b="1" dirty="0">
              <a:solidFill>
                <a:srgbClr val="18357C"/>
              </a:solidFill>
            </a:endParaRPr>
          </a:p>
        </p:txBody>
      </p:sp>
      <p:sp>
        <p:nvSpPr>
          <p:cNvPr id="3" name="Rectangle 2"/>
          <p:cNvSpPr/>
          <p:nvPr/>
        </p:nvSpPr>
        <p:spPr>
          <a:xfrm>
            <a:off x="31355" y="1053912"/>
            <a:ext cx="9112645" cy="3046988"/>
          </a:xfrm>
          <a:prstGeom prst="rect">
            <a:avLst/>
          </a:prstGeom>
          <a:solidFill>
            <a:srgbClr val="FFFFFF"/>
          </a:solidFill>
        </p:spPr>
        <p:txBody>
          <a:bodyPr wrap="square">
            <a:spAutoFit/>
          </a:bodyPr>
          <a:lstStyle/>
          <a:p>
            <a:pPr marL="342900" indent="-342900">
              <a:buClr>
                <a:schemeClr val="accent1"/>
              </a:buClr>
              <a:buFont typeface="Wingdings" charset="2"/>
              <a:buChar char="§"/>
            </a:pPr>
            <a:r>
              <a:rPr lang="en-US" sz="2400" b="1" dirty="0" err="1"/>
              <a:t>Eudaimonic</a:t>
            </a:r>
            <a:r>
              <a:rPr lang="en-US" sz="2400" b="1" dirty="0"/>
              <a:t> well-</a:t>
            </a:r>
            <a:r>
              <a:rPr lang="en-US" sz="2400" b="1" dirty="0" smtClean="0"/>
              <a:t>being</a:t>
            </a:r>
            <a:r>
              <a:rPr lang="en-US" sz="2400" dirty="0"/>
              <a:t> </a:t>
            </a:r>
            <a:r>
              <a:rPr lang="en-US" sz="2400" dirty="0" smtClean="0"/>
              <a:t>- a </a:t>
            </a:r>
            <a:r>
              <a:rPr lang="en-US" sz="2400" dirty="0"/>
              <a:t>sense of purpose, meaning, and engagement with </a:t>
            </a:r>
            <a:r>
              <a:rPr lang="en-US" sz="2400" dirty="0" smtClean="0"/>
              <a:t>life - is </a:t>
            </a:r>
            <a:r>
              <a:rPr lang="en-US" sz="2400" dirty="0"/>
              <a:t>protective against psychopathology </a:t>
            </a:r>
            <a:r>
              <a:rPr lang="en-US" sz="2400" i="1" dirty="0"/>
              <a:t>and</a:t>
            </a:r>
            <a:r>
              <a:rPr lang="en-US" sz="2400" dirty="0"/>
              <a:t> predicts physical health, including lower levels of </a:t>
            </a:r>
            <a:r>
              <a:rPr lang="en-US" sz="2400" dirty="0" smtClean="0"/>
              <a:t>cortisol </a:t>
            </a:r>
          </a:p>
          <a:p>
            <a:pPr>
              <a:buClr>
                <a:schemeClr val="accent1"/>
              </a:buClr>
            </a:pPr>
            <a:endParaRPr lang="en-US" sz="2400" dirty="0"/>
          </a:p>
          <a:p>
            <a:pPr>
              <a:buClr>
                <a:schemeClr val="accent1"/>
              </a:buClr>
            </a:pPr>
            <a:endParaRPr lang="en-US" sz="2400" dirty="0"/>
          </a:p>
          <a:p>
            <a:pPr marL="342900" indent="-342900">
              <a:buClr>
                <a:schemeClr val="accent1"/>
              </a:buClr>
              <a:buFont typeface="Wingdings" charset="2"/>
              <a:buChar char="§"/>
            </a:pPr>
            <a:r>
              <a:rPr lang="en-US" sz="2400" b="1" dirty="0"/>
              <a:t>S</a:t>
            </a:r>
            <a:r>
              <a:rPr lang="en-US" sz="2400" b="1" dirty="0" smtClean="0"/>
              <a:t>uggests </a:t>
            </a:r>
            <a:r>
              <a:rPr lang="en-US" sz="2400" b="1" dirty="0"/>
              <a:t>that sustained engagement of reward circuitry in response to positive events underlies well-being </a:t>
            </a:r>
            <a:r>
              <a:rPr lang="en-US" sz="2400" b="1" i="1" dirty="0"/>
              <a:t>and</a:t>
            </a:r>
            <a:r>
              <a:rPr lang="en-US" sz="2400" b="1" dirty="0"/>
              <a:t> adaptive regulation of the hypothalamic-pituitary-adrenal </a:t>
            </a:r>
            <a:r>
              <a:rPr lang="en-US" sz="2400" b="1" dirty="0" smtClean="0"/>
              <a:t>axis</a:t>
            </a:r>
            <a:endParaRPr lang="en-US" sz="2400" b="1" dirty="0"/>
          </a:p>
        </p:txBody>
      </p:sp>
    </p:spTree>
    <p:extLst>
      <p:ext uri="{BB962C8B-B14F-4D97-AF65-F5344CB8AC3E}">
        <p14:creationId xmlns:p14="http://schemas.microsoft.com/office/powerpoint/2010/main" val="34919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2673" y="0"/>
            <a:ext cx="2261327" cy="7017307"/>
          </a:xfrm>
          <a:prstGeom prst="rect">
            <a:avLst/>
          </a:prstGeom>
          <a:solidFill>
            <a:srgbClr val="FFFFFF"/>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2" name="Rectangle 1"/>
          <p:cNvSpPr/>
          <p:nvPr/>
        </p:nvSpPr>
        <p:spPr>
          <a:xfrm>
            <a:off x="255669" y="192236"/>
            <a:ext cx="6708888" cy="584776"/>
          </a:xfrm>
          <a:prstGeom prst="rect">
            <a:avLst/>
          </a:prstGeom>
        </p:spPr>
        <p:txBody>
          <a:bodyPr wrap="none">
            <a:spAutoFit/>
          </a:bodyPr>
          <a:lstStyle/>
          <a:p>
            <a:r>
              <a:rPr lang="en-US" sz="3200" b="1" dirty="0" smtClean="0">
                <a:solidFill>
                  <a:srgbClr val="18357C"/>
                </a:solidFill>
              </a:rPr>
              <a:t>2. Rebounding </a:t>
            </a:r>
            <a:r>
              <a:rPr lang="en-US" sz="3200" b="1" dirty="0">
                <a:solidFill>
                  <a:srgbClr val="18357C"/>
                </a:solidFill>
              </a:rPr>
              <a:t>from Negative Emotion</a:t>
            </a:r>
          </a:p>
        </p:txBody>
      </p:sp>
      <p:sp>
        <p:nvSpPr>
          <p:cNvPr id="3" name="Rectangle 2"/>
          <p:cNvSpPr/>
          <p:nvPr/>
        </p:nvSpPr>
        <p:spPr>
          <a:xfrm>
            <a:off x="49703" y="882580"/>
            <a:ext cx="9094297" cy="3970318"/>
          </a:xfrm>
          <a:prstGeom prst="rect">
            <a:avLst/>
          </a:prstGeom>
        </p:spPr>
        <p:txBody>
          <a:bodyPr wrap="square">
            <a:spAutoFit/>
          </a:bodyPr>
          <a:lstStyle/>
          <a:p>
            <a:pPr marL="285750" indent="-285750">
              <a:buClr>
                <a:schemeClr val="accent1"/>
              </a:buClr>
              <a:buFont typeface="Wingdings" charset="2"/>
              <a:buChar char="§"/>
            </a:pPr>
            <a:r>
              <a:rPr lang="en-US" sz="2400" dirty="0" smtClean="0"/>
              <a:t>Enhanced resilience </a:t>
            </a:r>
            <a:r>
              <a:rPr lang="en-US" sz="2400" dirty="0"/>
              <a:t>can result in a person experiencing less negative emotion overall and may </a:t>
            </a:r>
            <a:r>
              <a:rPr lang="en-US" sz="2400" dirty="0" smtClean="0"/>
              <a:t>have </a:t>
            </a:r>
            <a:r>
              <a:rPr lang="en-US" sz="2400" dirty="0"/>
              <a:t>protective properties against mental health </a:t>
            </a:r>
            <a:r>
              <a:rPr lang="en-US" sz="2400" dirty="0" smtClean="0"/>
              <a:t>disorders</a:t>
            </a:r>
            <a:endParaRPr lang="en-US" sz="2400" dirty="0"/>
          </a:p>
          <a:p>
            <a:pPr>
              <a:lnSpc>
                <a:spcPct val="50000"/>
              </a:lnSpc>
              <a:buClr>
                <a:schemeClr val="accent1"/>
              </a:buClr>
            </a:pPr>
            <a:endParaRPr lang="en-US" sz="2400" dirty="0"/>
          </a:p>
          <a:p>
            <a:pPr marL="285750" indent="-285750">
              <a:buClr>
                <a:schemeClr val="accent1"/>
              </a:buClr>
              <a:buFont typeface="Wingdings" charset="2"/>
              <a:buChar char="§"/>
            </a:pPr>
            <a:r>
              <a:rPr lang="en-US" sz="2400" dirty="0" smtClean="0"/>
              <a:t>Those with </a:t>
            </a:r>
            <a:r>
              <a:rPr lang="en-US" sz="2400" dirty="0"/>
              <a:t>greater self-reported purpose in </a:t>
            </a:r>
            <a:r>
              <a:rPr lang="en-US" sz="2400" dirty="0" smtClean="0"/>
              <a:t>life </a:t>
            </a:r>
            <a:r>
              <a:rPr lang="en-US" sz="2400" dirty="0"/>
              <a:t>show increased resilience and greater well-</a:t>
            </a:r>
            <a:r>
              <a:rPr lang="en-US" sz="2400" dirty="0" smtClean="0"/>
              <a:t>being </a:t>
            </a:r>
          </a:p>
          <a:p>
            <a:pPr marL="285750" indent="-285750">
              <a:lnSpc>
                <a:spcPct val="50000"/>
              </a:lnSpc>
              <a:buClr>
                <a:schemeClr val="accent1"/>
              </a:buClr>
              <a:buFont typeface="Wingdings" charset="2"/>
              <a:buChar char="§"/>
            </a:pPr>
            <a:endParaRPr lang="en-US" sz="2400" dirty="0"/>
          </a:p>
          <a:p>
            <a:pPr marL="285750" indent="-285750">
              <a:buClr>
                <a:schemeClr val="accent1"/>
              </a:buClr>
              <a:buFont typeface="Wingdings" charset="2"/>
              <a:buChar char="§"/>
            </a:pPr>
            <a:r>
              <a:rPr lang="en-US" sz="2400" b="1" dirty="0" smtClean="0"/>
              <a:t>Cultivating </a:t>
            </a:r>
            <a:r>
              <a:rPr lang="en-US" sz="2400" b="1" dirty="0"/>
              <a:t>purpose, </a:t>
            </a:r>
            <a:r>
              <a:rPr lang="en-US" sz="2400" b="1" dirty="0" smtClean="0"/>
              <a:t>may </a:t>
            </a:r>
            <a:r>
              <a:rPr lang="en-US" sz="2400" b="1" dirty="0"/>
              <a:t>also promote well-</a:t>
            </a:r>
            <a:r>
              <a:rPr lang="en-US" sz="2400" b="1" dirty="0" smtClean="0"/>
              <a:t>being </a:t>
            </a:r>
          </a:p>
          <a:p>
            <a:pPr marL="285750" indent="-285750">
              <a:lnSpc>
                <a:spcPct val="50000"/>
              </a:lnSpc>
              <a:buClr>
                <a:schemeClr val="accent1"/>
              </a:buClr>
              <a:buFont typeface="Wingdings" charset="2"/>
              <a:buChar char="§"/>
            </a:pPr>
            <a:endParaRPr lang="en-US" sz="2400" b="1" dirty="0"/>
          </a:p>
          <a:p>
            <a:pPr marL="285750" indent="-285750">
              <a:buClr>
                <a:schemeClr val="accent1"/>
              </a:buClr>
              <a:buFont typeface="Wingdings" charset="2"/>
              <a:buChar char="§"/>
            </a:pPr>
            <a:r>
              <a:rPr lang="en-US" sz="2400" b="1" dirty="0"/>
              <a:t>P</a:t>
            </a:r>
            <a:r>
              <a:rPr lang="en-US" sz="2400" b="1" dirty="0" smtClean="0"/>
              <a:t>romising </a:t>
            </a:r>
            <a:r>
              <a:rPr lang="en-US" sz="2400" b="1" dirty="0"/>
              <a:t>evidence </a:t>
            </a:r>
            <a:r>
              <a:rPr lang="en-US" sz="2400" b="1" dirty="0" smtClean="0"/>
              <a:t>suggests </a:t>
            </a:r>
            <a:r>
              <a:rPr lang="en-US" sz="2400" b="1" dirty="0"/>
              <a:t>certain types of mental training </a:t>
            </a:r>
            <a:r>
              <a:rPr lang="en-US" sz="2400" b="1" dirty="0" smtClean="0"/>
              <a:t>help </a:t>
            </a:r>
            <a:r>
              <a:rPr lang="en-US" sz="2400" b="1" dirty="0"/>
              <a:t>cultivate </a:t>
            </a:r>
            <a:r>
              <a:rPr lang="en-US" sz="2400" b="1" dirty="0" smtClean="0"/>
              <a:t>resilience </a:t>
            </a:r>
            <a:r>
              <a:rPr lang="en-US" sz="2400" b="1" dirty="0"/>
              <a:t>and </a:t>
            </a:r>
            <a:r>
              <a:rPr lang="en-US" sz="2400" b="1" dirty="0" smtClean="0"/>
              <a:t>facilitates </a:t>
            </a:r>
            <a:r>
              <a:rPr lang="en-US" sz="2400" b="1" dirty="0"/>
              <a:t>more rapid recovery from negative </a:t>
            </a:r>
            <a:r>
              <a:rPr lang="en-US" sz="2400" b="1" dirty="0" smtClean="0"/>
              <a:t>events</a:t>
            </a:r>
            <a:endParaRPr lang="en-US" sz="2400" b="1" dirty="0"/>
          </a:p>
        </p:txBody>
      </p:sp>
    </p:spTree>
    <p:extLst>
      <p:ext uri="{BB962C8B-B14F-4D97-AF65-F5344CB8AC3E}">
        <p14:creationId xmlns:p14="http://schemas.microsoft.com/office/powerpoint/2010/main" val="173763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82673" y="0"/>
            <a:ext cx="2261327" cy="7017307"/>
          </a:xfrm>
          <a:prstGeom prst="rect">
            <a:avLst/>
          </a:prstGeom>
          <a:solidFill>
            <a:srgbClr val="FFFFFF"/>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2" name="Rectangle 1"/>
          <p:cNvSpPr/>
          <p:nvPr/>
        </p:nvSpPr>
        <p:spPr>
          <a:xfrm>
            <a:off x="428428" y="158425"/>
            <a:ext cx="6436979" cy="584776"/>
          </a:xfrm>
          <a:prstGeom prst="rect">
            <a:avLst/>
          </a:prstGeom>
        </p:spPr>
        <p:txBody>
          <a:bodyPr wrap="none">
            <a:spAutoFit/>
          </a:bodyPr>
          <a:lstStyle/>
          <a:p>
            <a:r>
              <a:rPr lang="en-US" sz="3200" b="1" dirty="0" smtClean="0">
                <a:solidFill>
                  <a:srgbClr val="18357C"/>
                </a:solidFill>
              </a:rPr>
              <a:t>3. Mindfulness </a:t>
            </a:r>
            <a:r>
              <a:rPr lang="en-US" sz="3200" b="1" dirty="0">
                <a:solidFill>
                  <a:srgbClr val="18357C"/>
                </a:solidFill>
              </a:rPr>
              <a:t>and Mind-Wandering</a:t>
            </a:r>
          </a:p>
        </p:txBody>
      </p:sp>
      <p:sp>
        <p:nvSpPr>
          <p:cNvPr id="4" name="Rectangle 3"/>
          <p:cNvSpPr/>
          <p:nvPr/>
        </p:nvSpPr>
        <p:spPr>
          <a:xfrm>
            <a:off x="165332" y="1067150"/>
            <a:ext cx="8663094" cy="4708981"/>
          </a:xfrm>
          <a:prstGeom prst="rect">
            <a:avLst/>
          </a:prstGeom>
        </p:spPr>
        <p:txBody>
          <a:bodyPr wrap="square">
            <a:spAutoFit/>
          </a:bodyPr>
          <a:lstStyle/>
          <a:p>
            <a:pPr marL="342900" indent="-342900">
              <a:buClr>
                <a:schemeClr val="accent1"/>
              </a:buClr>
              <a:buFont typeface="Wingdings" charset="2"/>
              <a:buChar char="§"/>
            </a:pPr>
            <a:r>
              <a:rPr lang="en-US" sz="2400" dirty="0" smtClean="0"/>
              <a:t>Mindfulness</a:t>
            </a:r>
            <a:r>
              <a:rPr lang="en-US" sz="2400" dirty="0"/>
              <a:t>: the practice of bringing one's attention to the internal and external experiences occurring in the present </a:t>
            </a:r>
            <a:r>
              <a:rPr lang="en-US" sz="2400" dirty="0" smtClean="0"/>
              <a:t>moment, without judgment, and with lessons learned from past experiences</a:t>
            </a:r>
          </a:p>
          <a:p>
            <a:pPr>
              <a:lnSpc>
                <a:spcPct val="50000"/>
              </a:lnSpc>
              <a:buClr>
                <a:schemeClr val="accent1"/>
              </a:buClr>
            </a:pPr>
            <a:endParaRPr lang="en-US" sz="2400" dirty="0" smtClean="0"/>
          </a:p>
          <a:p>
            <a:pPr marL="342900" indent="-342900">
              <a:buClr>
                <a:schemeClr val="accent1"/>
              </a:buClr>
              <a:buFont typeface="Wingdings" charset="2"/>
              <a:buChar char="§"/>
            </a:pPr>
            <a:r>
              <a:rPr lang="en-US" sz="2400" dirty="0" smtClean="0"/>
              <a:t>When </a:t>
            </a:r>
            <a:r>
              <a:rPr lang="en-US" sz="2400" dirty="0"/>
              <a:t>people are really focused on what they're doing, and their minds are not wandering, they actually feel better about </a:t>
            </a:r>
            <a:r>
              <a:rPr lang="en-US" sz="2400" dirty="0" smtClean="0"/>
              <a:t>themselves</a:t>
            </a:r>
          </a:p>
          <a:p>
            <a:pPr>
              <a:lnSpc>
                <a:spcPct val="50000"/>
              </a:lnSpc>
              <a:buClr>
                <a:schemeClr val="accent1"/>
              </a:buClr>
            </a:pPr>
            <a:endParaRPr lang="en-US" sz="2400" dirty="0" smtClean="0"/>
          </a:p>
          <a:p>
            <a:pPr marL="342900" indent="-342900">
              <a:buClr>
                <a:schemeClr val="accent1"/>
              </a:buClr>
              <a:buFont typeface="Wingdings" charset="2"/>
              <a:buChar char="§"/>
            </a:pPr>
            <a:r>
              <a:rPr lang="en-US" sz="2400" dirty="0"/>
              <a:t>B</a:t>
            </a:r>
            <a:r>
              <a:rPr lang="en-US" sz="2400" dirty="0" smtClean="0"/>
              <a:t>eing </a:t>
            </a:r>
            <a:r>
              <a:rPr lang="en-US" sz="2400" dirty="0"/>
              <a:t>in the present </a:t>
            </a:r>
            <a:r>
              <a:rPr lang="en-US" sz="2400" dirty="0" smtClean="0"/>
              <a:t>moment </a:t>
            </a:r>
            <a:r>
              <a:rPr lang="en-US" sz="2400" dirty="0"/>
              <a:t>can lessen </a:t>
            </a:r>
            <a:r>
              <a:rPr lang="en-US" sz="2400" dirty="0" smtClean="0"/>
              <a:t>the tendency </a:t>
            </a:r>
            <a:r>
              <a:rPr lang="en-US" sz="2400" dirty="0"/>
              <a:t>to want and desire things we don't </a:t>
            </a:r>
            <a:r>
              <a:rPr lang="en-US" sz="2400" dirty="0" smtClean="0"/>
              <a:t>have</a:t>
            </a:r>
          </a:p>
          <a:p>
            <a:pPr>
              <a:lnSpc>
                <a:spcPct val="50000"/>
              </a:lnSpc>
              <a:buClr>
                <a:schemeClr val="accent1"/>
              </a:buClr>
            </a:pPr>
            <a:endParaRPr lang="en-US" sz="2400" dirty="0" smtClean="0"/>
          </a:p>
          <a:p>
            <a:pPr marL="342900" indent="-342900">
              <a:buClr>
                <a:schemeClr val="accent1"/>
              </a:buClr>
              <a:buFont typeface="Wingdings" charset="2"/>
              <a:buChar char="§"/>
            </a:pPr>
            <a:r>
              <a:rPr lang="en-US" sz="2400" dirty="0" smtClean="0"/>
              <a:t>Acceptance of self &amp; others</a:t>
            </a:r>
          </a:p>
          <a:p>
            <a:pPr>
              <a:buClr>
                <a:schemeClr val="accent1"/>
              </a:buClr>
            </a:pPr>
            <a:endParaRPr lang="en-US" sz="2400" dirty="0"/>
          </a:p>
        </p:txBody>
      </p:sp>
    </p:spTree>
    <p:extLst>
      <p:ext uri="{BB962C8B-B14F-4D97-AF65-F5344CB8AC3E}">
        <p14:creationId xmlns:p14="http://schemas.microsoft.com/office/powerpoint/2010/main" val="281531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2673" y="0"/>
            <a:ext cx="2261327" cy="7017307"/>
          </a:xfrm>
          <a:prstGeom prst="rect">
            <a:avLst/>
          </a:prstGeom>
          <a:solidFill>
            <a:srgbClr val="FFFFFF"/>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2" name="Rectangle 1"/>
          <p:cNvSpPr/>
          <p:nvPr/>
        </p:nvSpPr>
        <p:spPr>
          <a:xfrm>
            <a:off x="420552" y="261790"/>
            <a:ext cx="3930508" cy="646331"/>
          </a:xfrm>
          <a:prstGeom prst="rect">
            <a:avLst/>
          </a:prstGeom>
        </p:spPr>
        <p:txBody>
          <a:bodyPr wrap="none">
            <a:spAutoFit/>
          </a:bodyPr>
          <a:lstStyle/>
          <a:p>
            <a:r>
              <a:rPr lang="en-US" sz="3600" b="1" dirty="0" smtClean="0">
                <a:solidFill>
                  <a:srgbClr val="18357C"/>
                </a:solidFill>
              </a:rPr>
              <a:t>4. Caring </a:t>
            </a:r>
            <a:r>
              <a:rPr lang="en-US" sz="3600" b="1" dirty="0">
                <a:solidFill>
                  <a:srgbClr val="18357C"/>
                </a:solidFill>
              </a:rPr>
              <a:t>for Others</a:t>
            </a:r>
          </a:p>
        </p:txBody>
      </p:sp>
      <p:sp>
        <p:nvSpPr>
          <p:cNvPr id="3" name="Rectangle 2"/>
          <p:cNvSpPr/>
          <p:nvPr/>
        </p:nvSpPr>
        <p:spPr>
          <a:xfrm>
            <a:off x="266078" y="1102930"/>
            <a:ext cx="8697664" cy="4154983"/>
          </a:xfrm>
          <a:prstGeom prst="rect">
            <a:avLst/>
          </a:prstGeom>
        </p:spPr>
        <p:txBody>
          <a:bodyPr wrap="square">
            <a:spAutoFit/>
          </a:bodyPr>
          <a:lstStyle/>
          <a:p>
            <a:pPr marL="342900" indent="-342900">
              <a:buClr>
                <a:schemeClr val="accent1"/>
              </a:buClr>
              <a:buFont typeface="Wingdings" charset="2"/>
              <a:buChar char="§"/>
            </a:pPr>
            <a:r>
              <a:rPr lang="en-US" sz="2400" dirty="0"/>
              <a:t>E</a:t>
            </a:r>
            <a:r>
              <a:rPr lang="en-US" sz="2400" dirty="0" smtClean="0"/>
              <a:t>mpathy</a:t>
            </a:r>
            <a:r>
              <a:rPr lang="en-US" sz="2400" dirty="0"/>
              <a:t>, compassion and gratitude comprise another component of well-</a:t>
            </a:r>
            <a:r>
              <a:rPr lang="en-US" sz="2400" dirty="0" smtClean="0"/>
              <a:t>being</a:t>
            </a:r>
          </a:p>
          <a:p>
            <a:pPr marL="342900" indent="-342900">
              <a:buClr>
                <a:schemeClr val="accent1"/>
              </a:buClr>
              <a:buFont typeface="Wingdings" charset="2"/>
              <a:buChar char="§"/>
            </a:pPr>
            <a:endParaRPr lang="en-US" sz="2400" dirty="0"/>
          </a:p>
          <a:p>
            <a:pPr marL="342900" indent="-342900">
              <a:buClr>
                <a:schemeClr val="accent1"/>
              </a:buClr>
              <a:buFont typeface="Wingdings" charset="2"/>
              <a:buChar char="§"/>
            </a:pPr>
            <a:r>
              <a:rPr lang="en-US" sz="2400" dirty="0" smtClean="0"/>
              <a:t>Evidence suggests </a:t>
            </a:r>
            <a:r>
              <a:rPr lang="en-US" sz="2400" dirty="0"/>
              <a:t>that engaging in acts of generosity is an effective strategy to increase well-</a:t>
            </a:r>
            <a:r>
              <a:rPr lang="en-US" sz="2400" dirty="0" smtClean="0"/>
              <a:t>being</a:t>
            </a:r>
          </a:p>
          <a:p>
            <a:pPr marL="800100" lvl="1" indent="-342900">
              <a:buClr>
                <a:schemeClr val="accent1"/>
              </a:buClr>
              <a:buFont typeface="Lucida Grande"/>
              <a:buChar char="-"/>
            </a:pPr>
            <a:r>
              <a:rPr lang="en-US" sz="2400" dirty="0" smtClean="0"/>
              <a:t>The ‘double </a:t>
            </a:r>
            <a:r>
              <a:rPr lang="en-US" sz="2400" dirty="0"/>
              <a:t>positive </a:t>
            </a:r>
            <a:r>
              <a:rPr lang="en-US" sz="2400" dirty="0" smtClean="0"/>
              <a:t>whammy effect’, </a:t>
            </a:r>
            <a:r>
              <a:rPr lang="en-US" sz="2400" dirty="0"/>
              <a:t>by being generous to </a:t>
            </a:r>
            <a:r>
              <a:rPr lang="en-US" sz="2400" dirty="0" smtClean="0"/>
              <a:t>others </a:t>
            </a:r>
            <a:r>
              <a:rPr lang="en-US" sz="2400" dirty="0"/>
              <a:t>you benefit </a:t>
            </a:r>
            <a:r>
              <a:rPr lang="en-US" sz="2400" dirty="0" smtClean="0"/>
              <a:t>both them </a:t>
            </a:r>
            <a:r>
              <a:rPr lang="en-US" sz="2400" dirty="0"/>
              <a:t>and </a:t>
            </a:r>
            <a:r>
              <a:rPr lang="en-US" sz="2400" dirty="0" smtClean="0"/>
              <a:t>yourself</a:t>
            </a:r>
          </a:p>
          <a:p>
            <a:pPr marL="342900" indent="-342900">
              <a:buClr>
                <a:schemeClr val="accent1"/>
              </a:buClr>
              <a:buFont typeface="Wingdings" charset="2"/>
              <a:buChar char="§"/>
            </a:pPr>
            <a:endParaRPr lang="en-US" sz="2400" dirty="0"/>
          </a:p>
          <a:p>
            <a:pPr marL="342900" indent="-342900">
              <a:buClr>
                <a:schemeClr val="accent1"/>
              </a:buClr>
              <a:buFont typeface="Wingdings" charset="2"/>
              <a:buChar char="§"/>
            </a:pPr>
            <a:r>
              <a:rPr lang="en-US" sz="2400" dirty="0"/>
              <a:t>C</a:t>
            </a:r>
            <a:r>
              <a:rPr lang="en-US" sz="2400" dirty="0" smtClean="0"/>
              <a:t>ompassion </a:t>
            </a:r>
            <a:r>
              <a:rPr lang="en-US" sz="2400" dirty="0"/>
              <a:t>training </a:t>
            </a:r>
            <a:r>
              <a:rPr lang="en-US" sz="2400" dirty="0" smtClean="0"/>
              <a:t>– primes </a:t>
            </a:r>
            <a:r>
              <a:rPr lang="en-US" sz="2400" dirty="0"/>
              <a:t>a person's ability to empathize with others and leads to pro-social behavior aimed at decreasing others' </a:t>
            </a:r>
            <a:r>
              <a:rPr lang="en-US" sz="2400" dirty="0" smtClean="0"/>
              <a:t>suffering</a:t>
            </a:r>
            <a:endParaRPr lang="en-US" sz="2400" dirty="0"/>
          </a:p>
        </p:txBody>
      </p:sp>
    </p:spTree>
    <p:extLst>
      <p:ext uri="{BB962C8B-B14F-4D97-AF65-F5344CB8AC3E}">
        <p14:creationId xmlns:p14="http://schemas.microsoft.com/office/powerpoint/2010/main" val="65014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63772"/>
            <a:ext cx="8456712" cy="369332"/>
          </a:xfrm>
          <a:prstGeom prst="rect">
            <a:avLst/>
          </a:prstGeom>
        </p:spPr>
        <p:txBody>
          <a:bodyPr wrap="square">
            <a:spAutoFit/>
          </a:bodyPr>
          <a:lstStyle/>
          <a:p>
            <a:pPr algn="ctr"/>
            <a:r>
              <a:rPr lang="en-US" dirty="0">
                <a:solidFill>
                  <a:srgbClr val="749805"/>
                </a:solidFill>
              </a:rPr>
              <a:t>https://</a:t>
            </a:r>
            <a:r>
              <a:rPr lang="en-US" dirty="0" err="1">
                <a:solidFill>
                  <a:srgbClr val="749805"/>
                </a:solidFill>
              </a:rPr>
              <a:t>www.youtube.com</a:t>
            </a:r>
            <a:r>
              <a:rPr lang="en-US" dirty="0">
                <a:solidFill>
                  <a:srgbClr val="749805"/>
                </a:solidFill>
              </a:rPr>
              <a:t>/</a:t>
            </a:r>
            <a:r>
              <a:rPr lang="en-US" dirty="0" err="1">
                <a:solidFill>
                  <a:srgbClr val="749805"/>
                </a:solidFill>
              </a:rPr>
              <a:t>watch?v</a:t>
            </a:r>
            <a:r>
              <a:rPr lang="en-US" dirty="0">
                <a:solidFill>
                  <a:srgbClr val="749805"/>
                </a:solidFill>
              </a:rPr>
              <a:t>=</a:t>
            </a:r>
            <a:r>
              <a:rPr lang="en-US" dirty="0" err="1">
                <a:solidFill>
                  <a:srgbClr val="749805"/>
                </a:solidFill>
              </a:rPr>
              <a:t>noCWtagaDJQ</a:t>
            </a:r>
            <a:endParaRPr lang="en-US" dirty="0">
              <a:solidFill>
                <a:srgbClr val="749805"/>
              </a:solidFill>
            </a:endParaRPr>
          </a:p>
        </p:txBody>
      </p:sp>
      <p:sp>
        <p:nvSpPr>
          <p:cNvPr id="5" name="TextBox 4"/>
          <p:cNvSpPr txBox="1"/>
          <p:nvPr/>
        </p:nvSpPr>
        <p:spPr>
          <a:xfrm>
            <a:off x="0" y="2697631"/>
            <a:ext cx="8456712" cy="1384995"/>
          </a:xfrm>
          <a:prstGeom prst="rect">
            <a:avLst/>
          </a:prstGeom>
          <a:noFill/>
        </p:spPr>
        <p:txBody>
          <a:bodyPr wrap="square" rtlCol="0">
            <a:spAutoFit/>
          </a:bodyPr>
          <a:lstStyle/>
          <a:p>
            <a:pPr algn="ctr"/>
            <a:r>
              <a:rPr lang="en-US" sz="2800" b="1" dirty="0" smtClean="0">
                <a:solidFill>
                  <a:srgbClr val="18357C"/>
                </a:solidFill>
              </a:rPr>
              <a:t>As you are watching, pay attention to:</a:t>
            </a:r>
          </a:p>
          <a:p>
            <a:pPr marL="342900" indent="-342900" algn="ctr">
              <a:buAutoNum type="arabicPeriod"/>
            </a:pPr>
            <a:r>
              <a:rPr lang="en-US" sz="2800" b="1" dirty="0" smtClean="0">
                <a:solidFill>
                  <a:srgbClr val="18357C"/>
                </a:solidFill>
              </a:rPr>
              <a:t> thoughts and emotions</a:t>
            </a:r>
          </a:p>
          <a:p>
            <a:pPr marL="342900" indent="-342900" algn="ctr">
              <a:buAutoNum type="arabicPeriod"/>
            </a:pPr>
            <a:r>
              <a:rPr lang="en-US" sz="2800" b="1" dirty="0" smtClean="0">
                <a:solidFill>
                  <a:srgbClr val="18357C"/>
                </a:solidFill>
              </a:rPr>
              <a:t> any physical sensations</a:t>
            </a:r>
            <a:endParaRPr lang="en-US" sz="2800" b="1" dirty="0">
              <a:solidFill>
                <a:srgbClr val="18357C"/>
              </a:solidFill>
            </a:endParaRPr>
          </a:p>
        </p:txBody>
      </p:sp>
    </p:spTree>
    <p:extLst>
      <p:ext uri="{BB962C8B-B14F-4D97-AF65-F5344CB8AC3E}">
        <p14:creationId xmlns:p14="http://schemas.microsoft.com/office/powerpoint/2010/main" val="1985611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7515"/>
            <a:ext cx="8462384" cy="2185214"/>
          </a:xfrm>
          <a:prstGeom prst="rect">
            <a:avLst/>
          </a:prstGeom>
        </p:spPr>
        <p:txBody>
          <a:bodyPr wrap="square">
            <a:spAutoFit/>
          </a:bodyPr>
          <a:lstStyle/>
          <a:p>
            <a:pPr algn="ctr"/>
            <a:r>
              <a:rPr lang="en-US" sz="2800" dirty="0" smtClean="0">
                <a:solidFill>
                  <a:srgbClr val="18357C"/>
                </a:solidFill>
              </a:rPr>
              <a:t>“So</a:t>
            </a:r>
            <a:r>
              <a:rPr lang="en-US" sz="2800" dirty="0">
                <a:solidFill>
                  <a:srgbClr val="18357C"/>
                </a:solidFill>
              </a:rPr>
              <a:t>, how is stress like ice cream? </a:t>
            </a:r>
            <a:endParaRPr lang="en-US" sz="2800" dirty="0" smtClean="0">
              <a:solidFill>
                <a:srgbClr val="18357C"/>
              </a:solidFill>
            </a:endParaRPr>
          </a:p>
          <a:p>
            <a:pPr algn="ctr"/>
            <a:r>
              <a:rPr lang="en-US" sz="2800" dirty="0" smtClean="0">
                <a:solidFill>
                  <a:srgbClr val="18357C"/>
                </a:solidFill>
              </a:rPr>
              <a:t>Well</a:t>
            </a:r>
            <a:r>
              <a:rPr lang="en-US" sz="2800" dirty="0">
                <a:solidFill>
                  <a:srgbClr val="18357C"/>
                </a:solidFill>
              </a:rPr>
              <a:t>, a little now and then is ok, </a:t>
            </a:r>
            <a:endParaRPr lang="en-US" sz="2800" dirty="0" smtClean="0">
              <a:solidFill>
                <a:srgbClr val="18357C"/>
              </a:solidFill>
            </a:endParaRPr>
          </a:p>
          <a:p>
            <a:pPr algn="ctr"/>
            <a:r>
              <a:rPr lang="en-US" sz="2800" dirty="0" smtClean="0">
                <a:solidFill>
                  <a:srgbClr val="18357C"/>
                </a:solidFill>
              </a:rPr>
              <a:t>a </a:t>
            </a:r>
            <a:r>
              <a:rPr lang="en-US" sz="2800" dirty="0">
                <a:solidFill>
                  <a:srgbClr val="18357C"/>
                </a:solidFill>
              </a:rPr>
              <a:t>triple serving may only make you temporarily sick, </a:t>
            </a:r>
            <a:endParaRPr lang="en-US" sz="2800" dirty="0" smtClean="0">
              <a:solidFill>
                <a:srgbClr val="18357C"/>
              </a:solidFill>
            </a:endParaRPr>
          </a:p>
          <a:p>
            <a:pPr algn="ctr"/>
            <a:r>
              <a:rPr lang="en-US" sz="2800" dirty="0" smtClean="0">
                <a:solidFill>
                  <a:srgbClr val="18357C"/>
                </a:solidFill>
              </a:rPr>
              <a:t>but </a:t>
            </a:r>
            <a:r>
              <a:rPr lang="en-US" sz="2800" dirty="0">
                <a:solidFill>
                  <a:srgbClr val="18357C"/>
                </a:solidFill>
              </a:rPr>
              <a:t>"all you can eat" might kill you</a:t>
            </a:r>
            <a:r>
              <a:rPr lang="en-US" sz="2800" dirty="0" smtClean="0">
                <a:solidFill>
                  <a:srgbClr val="18357C"/>
                </a:solidFill>
              </a:rPr>
              <a:t>!”</a:t>
            </a:r>
          </a:p>
          <a:p>
            <a:pPr algn="ctr"/>
            <a:r>
              <a:rPr lang="en-US" sz="2400" dirty="0" smtClean="0">
                <a:solidFill>
                  <a:srgbClr val="18357C"/>
                </a:solidFill>
              </a:rPr>
              <a:t>Robert </a:t>
            </a:r>
            <a:r>
              <a:rPr lang="en-US" sz="2400" dirty="0" err="1" smtClean="0">
                <a:solidFill>
                  <a:srgbClr val="18357C"/>
                </a:solidFill>
              </a:rPr>
              <a:t>Sapolsky</a:t>
            </a:r>
            <a:endParaRPr lang="en-US" sz="2400" dirty="0">
              <a:solidFill>
                <a:srgbClr val="18357C"/>
              </a:solidFill>
            </a:endParaRPr>
          </a:p>
        </p:txBody>
      </p:sp>
      <p:pic>
        <p:nvPicPr>
          <p:cNvPr id="5" name="Picture 4"/>
          <p:cNvPicPr>
            <a:picLocks noChangeAspect="1"/>
          </p:cNvPicPr>
          <p:nvPr/>
        </p:nvPicPr>
        <p:blipFill>
          <a:blip r:embed="rId3"/>
          <a:stretch>
            <a:fillRect/>
          </a:stretch>
        </p:blipFill>
        <p:spPr>
          <a:xfrm>
            <a:off x="0" y="2968234"/>
            <a:ext cx="8462384" cy="3917378"/>
          </a:xfrm>
          <a:prstGeom prst="rect">
            <a:avLst/>
          </a:prstGeom>
        </p:spPr>
      </p:pic>
    </p:spTree>
    <p:extLst>
      <p:ext uri="{BB962C8B-B14F-4D97-AF65-F5344CB8AC3E}">
        <p14:creationId xmlns:p14="http://schemas.microsoft.com/office/powerpoint/2010/main" val="952048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22" y="1193828"/>
            <a:ext cx="7612225" cy="5664172"/>
          </a:xfrm>
          <a:prstGeom prst="rect">
            <a:avLst/>
          </a:prstGeom>
        </p:spPr>
      </p:pic>
      <p:sp>
        <p:nvSpPr>
          <p:cNvPr id="4" name="TextBox 3"/>
          <p:cNvSpPr txBox="1"/>
          <p:nvPr/>
        </p:nvSpPr>
        <p:spPr>
          <a:xfrm rot="16200000">
            <a:off x="4700570" y="2557074"/>
            <a:ext cx="8179581" cy="892552"/>
          </a:xfrm>
          <a:prstGeom prst="rect">
            <a:avLst/>
          </a:prstGeom>
          <a:solidFill>
            <a:srgbClr val="D9D9D9"/>
          </a:solidFill>
        </p:spPr>
        <p:txBody>
          <a:bodyPr wrap="square" rtlCol="0">
            <a:spAutoFit/>
          </a:bodyPr>
          <a:lstStyle/>
          <a:p>
            <a:pPr algn="ctr"/>
            <a:r>
              <a:rPr lang="en-US" sz="2600" b="1" dirty="0" smtClean="0">
                <a:solidFill>
                  <a:srgbClr val="18357C"/>
                </a:solidFill>
              </a:rPr>
              <a:t>RESS ANXIETY DEPRESSION STRESS ANXIETY DEPRESSION</a:t>
            </a:r>
          </a:p>
          <a:p>
            <a:pPr algn="ctr"/>
            <a:endParaRPr lang="en-US" sz="2600" b="1" dirty="0">
              <a:solidFill>
                <a:srgbClr val="18357C"/>
              </a:solidFill>
            </a:endParaRPr>
          </a:p>
        </p:txBody>
      </p:sp>
      <p:sp>
        <p:nvSpPr>
          <p:cNvPr id="5" name="TextBox 4"/>
          <p:cNvSpPr txBox="1"/>
          <p:nvPr/>
        </p:nvSpPr>
        <p:spPr>
          <a:xfrm>
            <a:off x="128758" y="219520"/>
            <a:ext cx="8102600" cy="646331"/>
          </a:xfrm>
          <a:prstGeom prst="rect">
            <a:avLst/>
          </a:prstGeom>
          <a:noFill/>
        </p:spPr>
        <p:txBody>
          <a:bodyPr wrap="square" rtlCol="0">
            <a:spAutoFit/>
          </a:bodyPr>
          <a:lstStyle/>
          <a:p>
            <a:pPr algn="ctr"/>
            <a:r>
              <a:rPr lang="en-US" sz="3600" b="1" dirty="0" smtClean="0">
                <a:solidFill>
                  <a:srgbClr val="18357C"/>
                </a:solidFill>
              </a:rPr>
              <a:t>Chronic Stress = Chronic Disease</a:t>
            </a:r>
            <a:endParaRPr lang="en-US" sz="3600" b="1" dirty="0">
              <a:solidFill>
                <a:srgbClr val="18357C"/>
              </a:solidFill>
            </a:endParaRPr>
          </a:p>
        </p:txBody>
      </p:sp>
      <p:cxnSp>
        <p:nvCxnSpPr>
          <p:cNvPr id="11" name="Curved Connector 10"/>
          <p:cNvCxnSpPr/>
          <p:nvPr/>
        </p:nvCxnSpPr>
        <p:spPr>
          <a:xfrm flipV="1">
            <a:off x="2044106" y="2810456"/>
            <a:ext cx="473452" cy="112718"/>
          </a:xfrm>
          <a:prstGeom prst="curved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77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60885" y="0"/>
            <a:ext cx="2398683" cy="7017307"/>
          </a:xfrm>
          <a:prstGeom prst="rect">
            <a:avLst/>
          </a:prstGeom>
          <a:solidFill>
            <a:srgbClr val="FFFFFF"/>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36957"/>
            <a:ext cx="8996455" cy="5523504"/>
          </a:xfrm>
          <a:prstGeom prst="rect">
            <a:avLst/>
          </a:prstGeom>
        </p:spPr>
      </p:pic>
      <p:sp>
        <p:nvSpPr>
          <p:cNvPr id="4" name="TextBox 3"/>
          <p:cNvSpPr txBox="1"/>
          <p:nvPr/>
        </p:nvSpPr>
        <p:spPr>
          <a:xfrm>
            <a:off x="3957484" y="1237226"/>
            <a:ext cx="2794000" cy="368709"/>
          </a:xfrm>
          <a:prstGeom prst="rect">
            <a:avLst/>
          </a:prstGeom>
          <a:solidFill>
            <a:srgbClr val="FFFFFF"/>
          </a:solidFill>
        </p:spPr>
        <p:txBody>
          <a:bodyPr wrap="square" rtlCol="0">
            <a:spAutoFit/>
          </a:bodyPr>
          <a:lstStyle/>
          <a:p>
            <a:endParaRPr lang="en-US" dirty="0"/>
          </a:p>
        </p:txBody>
      </p:sp>
      <p:sp>
        <p:nvSpPr>
          <p:cNvPr id="2" name="TextBox 1"/>
          <p:cNvSpPr txBox="1"/>
          <p:nvPr/>
        </p:nvSpPr>
        <p:spPr>
          <a:xfrm>
            <a:off x="794770" y="1229032"/>
            <a:ext cx="5366778" cy="830997"/>
          </a:xfrm>
          <a:prstGeom prst="rect">
            <a:avLst/>
          </a:prstGeom>
          <a:solidFill>
            <a:srgbClr val="FFFFFF"/>
          </a:solidFill>
        </p:spPr>
        <p:txBody>
          <a:bodyPr wrap="square" rtlCol="0">
            <a:spAutoFit/>
          </a:bodyPr>
          <a:lstStyle/>
          <a:p>
            <a:r>
              <a:rPr lang="en-US" sz="2400" dirty="0" smtClean="0"/>
              <a:t>Stress-related emotions &amp;</a:t>
            </a:r>
          </a:p>
          <a:p>
            <a:r>
              <a:rPr lang="en-US" sz="2400" dirty="0" smtClean="0"/>
              <a:t>health-related consequences</a:t>
            </a:r>
            <a:endParaRPr lang="en-US" sz="2400" dirty="0"/>
          </a:p>
        </p:txBody>
      </p:sp>
      <p:sp>
        <p:nvSpPr>
          <p:cNvPr id="6" name="Rectangle 5"/>
          <p:cNvSpPr/>
          <p:nvPr/>
        </p:nvSpPr>
        <p:spPr>
          <a:xfrm>
            <a:off x="5192590" y="5164458"/>
            <a:ext cx="3536382" cy="1477328"/>
          </a:xfrm>
          <a:prstGeom prst="rect">
            <a:avLst/>
          </a:prstGeom>
        </p:spPr>
        <p:txBody>
          <a:bodyPr wrap="square">
            <a:spAutoFit/>
          </a:bodyPr>
          <a:lstStyle/>
          <a:p>
            <a:r>
              <a:rPr lang="en-US" dirty="0"/>
              <a:t>Asthma. ...</a:t>
            </a:r>
          </a:p>
          <a:p>
            <a:r>
              <a:rPr lang="en-US" dirty="0"/>
              <a:t>Obesity. ...</a:t>
            </a:r>
          </a:p>
          <a:p>
            <a:r>
              <a:rPr lang="en-US" dirty="0"/>
              <a:t>Diabetes. ...</a:t>
            </a:r>
          </a:p>
          <a:p>
            <a:r>
              <a:rPr lang="en-US" dirty="0" smtClean="0"/>
              <a:t>Depression </a:t>
            </a:r>
            <a:r>
              <a:rPr lang="en-US" dirty="0"/>
              <a:t>and anxiety. ...</a:t>
            </a:r>
          </a:p>
          <a:p>
            <a:r>
              <a:rPr lang="en-US" dirty="0"/>
              <a:t>Gastrointestinal problems. ...</a:t>
            </a:r>
          </a:p>
        </p:txBody>
      </p:sp>
      <p:sp>
        <p:nvSpPr>
          <p:cNvPr id="7" name="TextBox 6"/>
          <p:cNvSpPr txBox="1"/>
          <p:nvPr/>
        </p:nvSpPr>
        <p:spPr>
          <a:xfrm>
            <a:off x="978377" y="5623350"/>
            <a:ext cx="950538" cy="369332"/>
          </a:xfrm>
          <a:prstGeom prst="rect">
            <a:avLst/>
          </a:prstGeom>
          <a:noFill/>
        </p:spPr>
        <p:txBody>
          <a:bodyPr wrap="none" rtlCol="0">
            <a:spAutoFit/>
          </a:bodyPr>
          <a:lstStyle/>
          <a:p>
            <a:r>
              <a:rPr lang="en-US" dirty="0" smtClean="0"/>
              <a:t>exercise</a:t>
            </a:r>
            <a:endParaRPr lang="en-US" dirty="0"/>
          </a:p>
        </p:txBody>
      </p:sp>
      <p:sp>
        <p:nvSpPr>
          <p:cNvPr id="8" name="TextBox 7"/>
          <p:cNvSpPr txBox="1"/>
          <p:nvPr/>
        </p:nvSpPr>
        <p:spPr>
          <a:xfrm>
            <a:off x="565262" y="2937914"/>
            <a:ext cx="1993229" cy="369332"/>
          </a:xfrm>
          <a:prstGeom prst="rect">
            <a:avLst/>
          </a:prstGeom>
          <a:noFill/>
        </p:spPr>
        <p:txBody>
          <a:bodyPr wrap="none" rtlCol="0">
            <a:spAutoFit/>
          </a:bodyPr>
          <a:lstStyle/>
          <a:p>
            <a:r>
              <a:rPr lang="en-US" dirty="0" smtClean="0"/>
              <a:t>Perceived stressors</a:t>
            </a:r>
            <a:endParaRPr lang="en-US" dirty="0"/>
          </a:p>
        </p:txBody>
      </p:sp>
    </p:spTree>
    <p:extLst>
      <p:ext uri="{BB962C8B-B14F-4D97-AF65-F5344CB8AC3E}">
        <p14:creationId xmlns:p14="http://schemas.microsoft.com/office/powerpoint/2010/main" val="397177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613290" y="0"/>
            <a:ext cx="1837507" cy="7017307"/>
          </a:xfrm>
          <a:prstGeom prst="rect">
            <a:avLst/>
          </a:prstGeom>
          <a:solidFill>
            <a:srgbClr val="FFFFFF"/>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6178" y="504862"/>
            <a:ext cx="5067381" cy="2741440"/>
          </a:xfrm>
          <a:prstGeom prst="rect">
            <a:avLst/>
          </a:prstGeom>
        </p:spPr>
      </p:pic>
      <p:sp>
        <p:nvSpPr>
          <p:cNvPr id="4" name="Oval 3"/>
          <p:cNvSpPr/>
          <p:nvPr/>
        </p:nvSpPr>
        <p:spPr>
          <a:xfrm>
            <a:off x="2457438" y="2164202"/>
            <a:ext cx="1322659" cy="136940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18357C"/>
                </a:solidFill>
              </a:rPr>
              <a:t>Chronic Stress </a:t>
            </a:r>
            <a:endParaRPr lang="en-US"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8138" y="1546318"/>
            <a:ext cx="1538994" cy="153899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92935" y="4722509"/>
            <a:ext cx="3257862" cy="2079486"/>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80321" y="142778"/>
            <a:ext cx="1538994" cy="1403540"/>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80320" y="3065680"/>
            <a:ext cx="1663539" cy="1505503"/>
          </a:xfrm>
          <a:prstGeom prst="rect">
            <a:avLst/>
          </a:prstGeom>
        </p:spPr>
      </p:pic>
      <p:sp>
        <p:nvSpPr>
          <p:cNvPr id="14" name="Left Arrow 13"/>
          <p:cNvSpPr/>
          <p:nvPr/>
        </p:nvSpPr>
        <p:spPr>
          <a:xfrm rot="2810613">
            <a:off x="3383756" y="3381557"/>
            <a:ext cx="1079528" cy="435134"/>
          </a:xfrm>
          <a:prstGeom prst="leftArrow">
            <a:avLst/>
          </a:prstGeom>
          <a:solidFill>
            <a:srgbClr val="FFFFFF"/>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59018" y="5457154"/>
            <a:ext cx="1536593" cy="1275982"/>
          </a:xfrm>
          <a:prstGeom prst="rect">
            <a:avLst/>
          </a:prstGeom>
        </p:spPr>
      </p:pic>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8853" y="5370184"/>
            <a:ext cx="1514756" cy="1477718"/>
          </a:xfrm>
          <a:prstGeom prst="rect">
            <a:avLst/>
          </a:prstGeom>
        </p:spPr>
      </p:pic>
      <p:pic>
        <p:nvPicPr>
          <p:cNvPr id="19" name="Picture 1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76593" y="3903570"/>
            <a:ext cx="1330744" cy="1335225"/>
          </a:xfrm>
          <a:prstGeom prst="rect">
            <a:avLst/>
          </a:prstGeom>
        </p:spPr>
      </p:pic>
      <p:pic>
        <p:nvPicPr>
          <p:cNvPr id="20" name="Picture 1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55610" y="3866186"/>
            <a:ext cx="2255997" cy="1503998"/>
          </a:xfrm>
          <a:prstGeom prst="rect">
            <a:avLst/>
          </a:prstGeom>
        </p:spPr>
      </p:pic>
      <p:pic>
        <p:nvPicPr>
          <p:cNvPr id="21" name="Picture 20"/>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rot="10800000">
            <a:off x="4238246" y="35016"/>
            <a:ext cx="2121540" cy="852477"/>
          </a:xfrm>
          <a:prstGeom prst="rect">
            <a:avLst/>
          </a:prstGeom>
        </p:spPr>
      </p:pic>
      <p:pic>
        <p:nvPicPr>
          <p:cNvPr id="22" name="Picture 2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2818798" y="4278461"/>
            <a:ext cx="1064086" cy="1064086"/>
          </a:xfrm>
          <a:prstGeom prst="rect">
            <a:avLst/>
          </a:prstGeom>
        </p:spPr>
      </p:pic>
      <p:pic>
        <p:nvPicPr>
          <p:cNvPr id="16" name="Picture 1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520892" y="5342546"/>
            <a:ext cx="1390590" cy="1390590"/>
          </a:xfrm>
          <a:prstGeom prst="rect">
            <a:avLst/>
          </a:prstGeom>
        </p:spPr>
      </p:pic>
      <p:pic>
        <p:nvPicPr>
          <p:cNvPr id="23" name="Picture 2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219389" y="3268185"/>
            <a:ext cx="950397" cy="930795"/>
          </a:xfrm>
          <a:prstGeom prst="rect">
            <a:avLst/>
          </a:prstGeom>
        </p:spPr>
      </p:pic>
    </p:spTree>
    <p:extLst>
      <p:ext uri="{BB962C8B-B14F-4D97-AF65-F5344CB8AC3E}">
        <p14:creationId xmlns:p14="http://schemas.microsoft.com/office/powerpoint/2010/main" val="106611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99415" y="-15680"/>
            <a:ext cx="940660" cy="7017307"/>
          </a:xfrm>
          <a:prstGeom prst="rect">
            <a:avLst/>
          </a:prstGeom>
          <a:solidFill>
            <a:srgbClr val="FFFFFF"/>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3">
            <a:alphaModFix amt="50000"/>
          </a:blip>
          <a:stretch>
            <a:fillRect/>
          </a:stretch>
        </p:blipFill>
        <p:spPr>
          <a:xfrm>
            <a:off x="-3925" y="-15680"/>
            <a:ext cx="9144000" cy="6918960"/>
          </a:xfrm>
          <a:prstGeom prst="rect">
            <a:avLst/>
          </a:prstGeom>
        </p:spPr>
      </p:pic>
      <p:sp>
        <p:nvSpPr>
          <p:cNvPr id="6" name="Rectangle 5"/>
          <p:cNvSpPr/>
          <p:nvPr/>
        </p:nvSpPr>
        <p:spPr>
          <a:xfrm>
            <a:off x="109746" y="2481256"/>
            <a:ext cx="3245277" cy="2554545"/>
          </a:xfrm>
          <a:prstGeom prst="rect">
            <a:avLst/>
          </a:prstGeom>
        </p:spPr>
        <p:txBody>
          <a:bodyPr wrap="square">
            <a:spAutoFit/>
          </a:bodyPr>
          <a:lstStyle/>
          <a:p>
            <a:r>
              <a:rPr lang="en-US" sz="2800" dirty="0"/>
              <a:t>“Exercising our minds should be approached much in the same way we exercise our bodies.</a:t>
            </a:r>
            <a:r>
              <a:rPr lang="en-US" sz="2800" dirty="0" smtClean="0"/>
              <a:t>”</a:t>
            </a:r>
          </a:p>
          <a:p>
            <a:r>
              <a:rPr lang="en-US" sz="2000" dirty="0" smtClean="0"/>
              <a:t>R. Davidson</a:t>
            </a:r>
            <a:endParaRPr lang="en-US" sz="2000" dirty="0"/>
          </a:p>
        </p:txBody>
      </p:sp>
      <p:sp>
        <p:nvSpPr>
          <p:cNvPr id="7" name="Rectangle 6"/>
          <p:cNvSpPr/>
          <p:nvPr/>
        </p:nvSpPr>
        <p:spPr>
          <a:xfrm>
            <a:off x="174547" y="654075"/>
            <a:ext cx="8769548" cy="584776"/>
          </a:xfrm>
          <a:prstGeom prst="rect">
            <a:avLst/>
          </a:prstGeom>
        </p:spPr>
        <p:txBody>
          <a:bodyPr wrap="none">
            <a:spAutoFit/>
          </a:bodyPr>
          <a:lstStyle/>
          <a:p>
            <a:pPr algn="ctr"/>
            <a:r>
              <a:rPr lang="en-US" sz="3200" b="1" dirty="0">
                <a:solidFill>
                  <a:srgbClr val="18357C"/>
                </a:solidFill>
              </a:rPr>
              <a:t>Enhanced </a:t>
            </a:r>
            <a:r>
              <a:rPr lang="en-US" sz="3200" b="1" dirty="0" smtClean="0">
                <a:solidFill>
                  <a:srgbClr val="18357C"/>
                </a:solidFill>
              </a:rPr>
              <a:t>Emotional Wellbeing </a:t>
            </a:r>
            <a:r>
              <a:rPr lang="en-US" sz="3200" b="1" dirty="0">
                <a:solidFill>
                  <a:srgbClr val="18357C"/>
                </a:solidFill>
              </a:rPr>
              <a:t>= Enhanced Health</a:t>
            </a:r>
          </a:p>
        </p:txBody>
      </p:sp>
    </p:spTree>
    <p:extLst>
      <p:ext uri="{BB962C8B-B14F-4D97-AF65-F5344CB8AC3E}">
        <p14:creationId xmlns:p14="http://schemas.microsoft.com/office/powerpoint/2010/main" val="32667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3009900" cy="3302000"/>
          </a:xfrm>
          <a:prstGeom prst="rect">
            <a:avLst/>
          </a:prstGeom>
          <a:ln w="19050" cmpd="sng">
            <a:solidFill>
              <a:schemeClr val="accent1"/>
            </a:solidFill>
          </a:ln>
        </p:spPr>
      </p:pic>
      <p:sp>
        <p:nvSpPr>
          <p:cNvPr id="3" name="Rectangle 2"/>
          <p:cNvSpPr/>
          <p:nvPr/>
        </p:nvSpPr>
        <p:spPr>
          <a:xfrm>
            <a:off x="0" y="3662750"/>
            <a:ext cx="8485574" cy="2585323"/>
          </a:xfrm>
          <a:prstGeom prst="rect">
            <a:avLst/>
          </a:prstGeom>
        </p:spPr>
        <p:txBody>
          <a:bodyPr wrap="square">
            <a:spAutoFit/>
          </a:bodyPr>
          <a:lstStyle/>
          <a:p>
            <a:r>
              <a:rPr lang="en-US" b="1" dirty="0" smtClean="0">
                <a:solidFill>
                  <a:schemeClr val="accent4">
                    <a:lumMod val="75000"/>
                  </a:schemeClr>
                </a:solidFill>
              </a:rPr>
              <a:t>Researc</a:t>
            </a:r>
            <a:r>
              <a:rPr lang="en-US" b="1" dirty="0">
                <a:solidFill>
                  <a:schemeClr val="accent4">
                    <a:lumMod val="75000"/>
                  </a:schemeClr>
                </a:solidFill>
              </a:rPr>
              <a:t>h</a:t>
            </a:r>
            <a:r>
              <a:rPr lang="en-US" b="1" dirty="0" smtClean="0">
                <a:solidFill>
                  <a:schemeClr val="accent4">
                    <a:lumMod val="75000"/>
                  </a:schemeClr>
                </a:solidFill>
              </a:rPr>
              <a:t> focus </a:t>
            </a:r>
            <a:r>
              <a:rPr lang="en-US" dirty="0" smtClean="0">
                <a:solidFill>
                  <a:schemeClr val="accent4">
                    <a:lumMod val="75000"/>
                  </a:schemeClr>
                </a:solidFill>
              </a:rPr>
              <a:t>- </a:t>
            </a:r>
            <a:r>
              <a:rPr lang="en-US" dirty="0">
                <a:solidFill>
                  <a:schemeClr val="accent4">
                    <a:lumMod val="75000"/>
                  </a:schemeClr>
                </a:solidFill>
              </a:rPr>
              <a:t>neural bases of emotion and emotional style and methods to promote human flourishing including meditation and related contemplative practices. </a:t>
            </a:r>
            <a:endParaRPr lang="en-US" dirty="0" smtClean="0">
              <a:solidFill>
                <a:schemeClr val="accent4">
                  <a:lumMod val="75000"/>
                </a:schemeClr>
              </a:solidFill>
            </a:endParaRPr>
          </a:p>
          <a:p>
            <a:endParaRPr lang="en-US" dirty="0">
              <a:solidFill>
                <a:schemeClr val="accent4">
                  <a:lumMod val="75000"/>
                </a:schemeClr>
              </a:solidFill>
            </a:endParaRPr>
          </a:p>
          <a:p>
            <a:r>
              <a:rPr lang="en-US" b="1" dirty="0" smtClean="0">
                <a:solidFill>
                  <a:schemeClr val="accent4">
                    <a:lumMod val="75000"/>
                  </a:schemeClr>
                </a:solidFill>
              </a:rPr>
              <a:t>Study populations: </a:t>
            </a:r>
            <a:r>
              <a:rPr lang="en-US" dirty="0" smtClean="0">
                <a:solidFill>
                  <a:schemeClr val="accent4">
                    <a:lumMod val="75000"/>
                  </a:schemeClr>
                </a:solidFill>
              </a:rPr>
              <a:t>persons from </a:t>
            </a:r>
            <a:r>
              <a:rPr lang="en-US" dirty="0">
                <a:solidFill>
                  <a:schemeClr val="accent4">
                    <a:lumMod val="75000"/>
                  </a:schemeClr>
                </a:solidFill>
              </a:rPr>
              <a:t>birth though old </a:t>
            </a:r>
            <a:r>
              <a:rPr lang="en-US" dirty="0" smtClean="0">
                <a:solidFill>
                  <a:schemeClr val="accent4">
                    <a:lumMod val="75000"/>
                  </a:schemeClr>
                </a:solidFill>
              </a:rPr>
              <a:t>age; </a:t>
            </a:r>
            <a:r>
              <a:rPr lang="en-US" dirty="0">
                <a:solidFill>
                  <a:schemeClr val="accent4">
                    <a:lumMod val="75000"/>
                  </a:schemeClr>
                </a:solidFill>
              </a:rPr>
              <a:t>individuals with </a:t>
            </a:r>
            <a:r>
              <a:rPr lang="en-US" dirty="0" smtClean="0">
                <a:solidFill>
                  <a:schemeClr val="accent4">
                    <a:lumMod val="75000"/>
                  </a:schemeClr>
                </a:solidFill>
              </a:rPr>
              <a:t>emotion disorders e.g. </a:t>
            </a:r>
            <a:r>
              <a:rPr lang="en-US" dirty="0">
                <a:solidFill>
                  <a:schemeClr val="accent4">
                    <a:lumMod val="75000"/>
                  </a:schemeClr>
                </a:solidFill>
              </a:rPr>
              <a:t>mood and anxiety disorders and </a:t>
            </a:r>
            <a:r>
              <a:rPr lang="en-US" dirty="0" smtClean="0">
                <a:solidFill>
                  <a:schemeClr val="accent4">
                    <a:lumMod val="75000"/>
                  </a:schemeClr>
                </a:solidFill>
              </a:rPr>
              <a:t>autism</a:t>
            </a:r>
            <a:r>
              <a:rPr lang="en-US" dirty="0">
                <a:solidFill>
                  <a:schemeClr val="accent4">
                    <a:lumMod val="75000"/>
                  </a:schemeClr>
                </a:solidFill>
              </a:rPr>
              <a:t>;</a:t>
            </a:r>
            <a:r>
              <a:rPr lang="en-US" dirty="0" smtClean="0">
                <a:solidFill>
                  <a:schemeClr val="accent4">
                    <a:lumMod val="75000"/>
                  </a:schemeClr>
                </a:solidFill>
              </a:rPr>
              <a:t> </a:t>
            </a:r>
            <a:r>
              <a:rPr lang="en-US" dirty="0">
                <a:solidFill>
                  <a:schemeClr val="accent4">
                    <a:lumMod val="75000"/>
                  </a:schemeClr>
                </a:solidFill>
              </a:rPr>
              <a:t>expert meditation practitioners with tens of thousands of hours of experience. </a:t>
            </a:r>
            <a:endParaRPr lang="en-US" dirty="0" smtClean="0">
              <a:solidFill>
                <a:schemeClr val="accent4">
                  <a:lumMod val="75000"/>
                </a:schemeClr>
              </a:solidFill>
            </a:endParaRPr>
          </a:p>
          <a:p>
            <a:endParaRPr lang="en-US" dirty="0">
              <a:solidFill>
                <a:schemeClr val="accent4">
                  <a:lumMod val="75000"/>
                </a:schemeClr>
              </a:solidFill>
            </a:endParaRPr>
          </a:p>
          <a:p>
            <a:r>
              <a:rPr lang="en-US" b="1" dirty="0" smtClean="0">
                <a:solidFill>
                  <a:schemeClr val="accent4">
                    <a:lumMod val="75000"/>
                  </a:schemeClr>
                </a:solidFill>
              </a:rPr>
              <a:t>Research methods: </a:t>
            </a:r>
            <a:r>
              <a:rPr lang="en-US" dirty="0" smtClean="0">
                <a:solidFill>
                  <a:schemeClr val="accent4">
                    <a:lumMod val="75000"/>
                  </a:schemeClr>
                </a:solidFill>
              </a:rPr>
              <a:t>MRI</a:t>
            </a:r>
            <a:r>
              <a:rPr lang="en-US" dirty="0">
                <a:solidFill>
                  <a:schemeClr val="accent4">
                    <a:lumMod val="75000"/>
                  </a:schemeClr>
                </a:solidFill>
              </a:rPr>
              <a:t>, positron emission tomography, electroencephalography and modern genetic and epigenetic </a:t>
            </a:r>
            <a:r>
              <a:rPr lang="en-US" dirty="0" smtClean="0">
                <a:solidFill>
                  <a:schemeClr val="accent4">
                    <a:lumMod val="75000"/>
                  </a:schemeClr>
                </a:solidFill>
              </a:rPr>
              <a:t>methods</a:t>
            </a:r>
            <a:endParaRPr lang="en-US" dirty="0">
              <a:solidFill>
                <a:schemeClr val="accent4">
                  <a:lumMod val="75000"/>
                </a:schemeClr>
              </a:solidFill>
            </a:endParaRPr>
          </a:p>
        </p:txBody>
      </p:sp>
      <p:sp>
        <p:nvSpPr>
          <p:cNvPr id="4" name="Rectangle 3"/>
          <p:cNvSpPr/>
          <p:nvPr/>
        </p:nvSpPr>
        <p:spPr>
          <a:xfrm>
            <a:off x="3009899" y="32349"/>
            <a:ext cx="5475675" cy="3477875"/>
          </a:xfrm>
          <a:prstGeom prst="rect">
            <a:avLst/>
          </a:prstGeom>
        </p:spPr>
        <p:txBody>
          <a:bodyPr wrap="square">
            <a:spAutoFit/>
          </a:bodyPr>
          <a:lstStyle/>
          <a:p>
            <a:pPr algn="ctr"/>
            <a:r>
              <a:rPr lang="en-US" sz="2800" b="1" dirty="0">
                <a:solidFill>
                  <a:schemeClr val="accent4">
                    <a:lumMod val="75000"/>
                  </a:schemeClr>
                </a:solidFill>
              </a:rPr>
              <a:t>Richard J. Davidson, Ph.D. </a:t>
            </a:r>
            <a:endParaRPr lang="en-US" sz="2800" b="1" dirty="0" smtClean="0">
              <a:solidFill>
                <a:schemeClr val="accent4">
                  <a:lumMod val="75000"/>
                </a:schemeClr>
              </a:solidFill>
            </a:endParaRPr>
          </a:p>
          <a:p>
            <a:endParaRPr lang="en-US" sz="2400" b="1" dirty="0">
              <a:solidFill>
                <a:schemeClr val="accent4">
                  <a:lumMod val="75000"/>
                </a:schemeClr>
              </a:solidFill>
            </a:endParaRPr>
          </a:p>
          <a:p>
            <a:pPr marL="342900" indent="-342900">
              <a:buClr>
                <a:schemeClr val="accent1"/>
              </a:buClr>
              <a:buFont typeface="Wingdings" charset="2"/>
              <a:buChar char="§"/>
            </a:pPr>
            <a:r>
              <a:rPr lang="en-US" sz="2400" b="1" dirty="0" smtClean="0">
                <a:solidFill>
                  <a:schemeClr val="accent4">
                    <a:lumMod val="75000"/>
                  </a:schemeClr>
                </a:solidFill>
              </a:rPr>
              <a:t>William </a:t>
            </a:r>
            <a:r>
              <a:rPr lang="en-US" sz="2400" b="1" dirty="0">
                <a:solidFill>
                  <a:schemeClr val="accent4">
                    <a:lumMod val="75000"/>
                  </a:schemeClr>
                </a:solidFill>
              </a:rPr>
              <a:t>James </a:t>
            </a:r>
            <a:r>
              <a:rPr lang="en-US" sz="2400" b="1" dirty="0" smtClean="0">
                <a:solidFill>
                  <a:schemeClr val="accent4">
                    <a:lumMod val="75000"/>
                  </a:schemeClr>
                </a:solidFill>
              </a:rPr>
              <a:t>&amp; Vilas </a:t>
            </a:r>
            <a:r>
              <a:rPr lang="en-US" sz="2400" b="1" dirty="0">
                <a:solidFill>
                  <a:schemeClr val="accent4">
                    <a:lumMod val="75000"/>
                  </a:schemeClr>
                </a:solidFill>
              </a:rPr>
              <a:t>Research Professor of Psychology </a:t>
            </a:r>
            <a:r>
              <a:rPr lang="en-US" sz="2400" b="1" dirty="0" smtClean="0">
                <a:solidFill>
                  <a:schemeClr val="accent4">
                    <a:lumMod val="75000"/>
                  </a:schemeClr>
                </a:solidFill>
              </a:rPr>
              <a:t>&amp; Psychiatry </a:t>
            </a:r>
          </a:p>
          <a:p>
            <a:pPr marL="342900" indent="-342900">
              <a:buClr>
                <a:schemeClr val="accent1"/>
              </a:buClr>
              <a:buFont typeface="Wingdings" charset="2"/>
              <a:buChar char="§"/>
            </a:pPr>
            <a:r>
              <a:rPr lang="en-US" sz="2400" b="1" dirty="0" smtClean="0">
                <a:solidFill>
                  <a:schemeClr val="accent4">
                    <a:lumMod val="75000"/>
                  </a:schemeClr>
                </a:solidFill>
              </a:rPr>
              <a:t>Director </a:t>
            </a:r>
            <a:r>
              <a:rPr lang="en-US" sz="2400" b="1" dirty="0">
                <a:solidFill>
                  <a:schemeClr val="accent4">
                    <a:lumMod val="75000"/>
                  </a:schemeClr>
                </a:solidFill>
              </a:rPr>
              <a:t>of the </a:t>
            </a:r>
            <a:r>
              <a:rPr lang="en-US" sz="2400" b="1" dirty="0" err="1">
                <a:solidFill>
                  <a:schemeClr val="accent4">
                    <a:lumMod val="75000"/>
                  </a:schemeClr>
                </a:solidFill>
              </a:rPr>
              <a:t>Waisman</a:t>
            </a:r>
            <a:r>
              <a:rPr lang="en-US" sz="2400" b="1" dirty="0">
                <a:solidFill>
                  <a:schemeClr val="accent4">
                    <a:lumMod val="75000"/>
                  </a:schemeClr>
                </a:solidFill>
              </a:rPr>
              <a:t> Laboratory for Brain Imaging </a:t>
            </a:r>
            <a:r>
              <a:rPr lang="en-US" sz="2400" b="1" dirty="0" smtClean="0">
                <a:solidFill>
                  <a:schemeClr val="accent4">
                    <a:lumMod val="75000"/>
                  </a:schemeClr>
                </a:solidFill>
              </a:rPr>
              <a:t>&amp; Behavior </a:t>
            </a:r>
            <a:endParaRPr lang="en-US" sz="2400" b="1" dirty="0">
              <a:solidFill>
                <a:schemeClr val="accent4">
                  <a:lumMod val="75000"/>
                </a:schemeClr>
              </a:solidFill>
            </a:endParaRPr>
          </a:p>
          <a:p>
            <a:pPr marL="342900" indent="-342900">
              <a:buClr>
                <a:schemeClr val="accent1"/>
              </a:buClr>
              <a:buFont typeface="Wingdings" charset="2"/>
              <a:buChar char="§"/>
            </a:pPr>
            <a:r>
              <a:rPr lang="en-US" sz="2400" b="1" dirty="0" smtClean="0">
                <a:solidFill>
                  <a:schemeClr val="accent4">
                    <a:lumMod val="75000"/>
                  </a:schemeClr>
                </a:solidFill>
              </a:rPr>
              <a:t>Founder </a:t>
            </a:r>
            <a:r>
              <a:rPr lang="en-US" sz="2400" b="1" dirty="0">
                <a:solidFill>
                  <a:schemeClr val="accent4">
                    <a:lumMod val="75000"/>
                  </a:schemeClr>
                </a:solidFill>
              </a:rPr>
              <a:t>of the </a:t>
            </a:r>
            <a:r>
              <a:rPr lang="en-US" sz="2400" b="1" i="1" dirty="0">
                <a:solidFill>
                  <a:schemeClr val="accent4">
                    <a:lumMod val="75000"/>
                  </a:schemeClr>
                </a:solidFill>
              </a:rPr>
              <a:t>Center for Healthy Minds</a:t>
            </a:r>
            <a:r>
              <a:rPr lang="en-US" sz="2400" b="1" dirty="0">
                <a:solidFill>
                  <a:schemeClr val="accent4">
                    <a:lumMod val="75000"/>
                  </a:schemeClr>
                </a:solidFill>
              </a:rPr>
              <a:t> at the </a:t>
            </a:r>
            <a:r>
              <a:rPr lang="en-US" sz="2400" b="1" dirty="0" err="1">
                <a:solidFill>
                  <a:schemeClr val="accent4">
                    <a:lumMod val="75000"/>
                  </a:schemeClr>
                </a:solidFill>
              </a:rPr>
              <a:t>Waisman</a:t>
            </a:r>
            <a:r>
              <a:rPr lang="en-US" sz="2400" b="1" dirty="0">
                <a:solidFill>
                  <a:schemeClr val="accent4">
                    <a:lumMod val="75000"/>
                  </a:schemeClr>
                </a:solidFill>
              </a:rPr>
              <a:t> Center, </a:t>
            </a:r>
            <a:r>
              <a:rPr lang="en-US" sz="2400" b="1" dirty="0" smtClean="0">
                <a:solidFill>
                  <a:schemeClr val="accent4">
                    <a:lumMod val="75000"/>
                  </a:schemeClr>
                </a:solidFill>
              </a:rPr>
              <a:t>University </a:t>
            </a:r>
            <a:r>
              <a:rPr lang="en-US" sz="2400" b="1" dirty="0">
                <a:solidFill>
                  <a:schemeClr val="accent4">
                    <a:lumMod val="75000"/>
                  </a:schemeClr>
                </a:solidFill>
              </a:rPr>
              <a:t>of Wisconsin-</a:t>
            </a:r>
            <a:r>
              <a:rPr lang="en-US" sz="2400" b="1" dirty="0" smtClean="0">
                <a:solidFill>
                  <a:schemeClr val="accent4">
                    <a:lumMod val="75000"/>
                  </a:schemeClr>
                </a:solidFill>
              </a:rPr>
              <a:t>Madison</a:t>
            </a:r>
            <a:endParaRPr lang="en-US" sz="2400" b="1" dirty="0">
              <a:solidFill>
                <a:schemeClr val="accent4">
                  <a:lumMod val="75000"/>
                </a:schemeClr>
              </a:solidFill>
            </a:endParaRPr>
          </a:p>
        </p:txBody>
      </p:sp>
      <p:sp>
        <p:nvSpPr>
          <p:cNvPr id="5" name="Rectangle 4"/>
          <p:cNvSpPr/>
          <p:nvPr/>
        </p:nvSpPr>
        <p:spPr>
          <a:xfrm>
            <a:off x="0" y="6438984"/>
            <a:ext cx="8485573" cy="400110"/>
          </a:xfrm>
          <a:prstGeom prst="rect">
            <a:avLst/>
          </a:prstGeom>
        </p:spPr>
        <p:txBody>
          <a:bodyPr wrap="square">
            <a:spAutoFit/>
          </a:bodyPr>
          <a:lstStyle/>
          <a:p>
            <a:pPr algn="ctr"/>
            <a:r>
              <a:rPr lang="en-US" sz="2000" b="1" dirty="0">
                <a:solidFill>
                  <a:srgbClr val="18357C"/>
                </a:solidFill>
              </a:rPr>
              <a:t>http://</a:t>
            </a:r>
            <a:r>
              <a:rPr lang="en-US" sz="2000" b="1" dirty="0" err="1" smtClean="0">
                <a:solidFill>
                  <a:srgbClr val="18357C"/>
                </a:solidFill>
              </a:rPr>
              <a:t>centerhealthyminds.org</a:t>
            </a:r>
            <a:endParaRPr lang="en-US" sz="2000" b="1" dirty="0">
              <a:solidFill>
                <a:srgbClr val="18357C"/>
              </a:solidFill>
            </a:endParaRPr>
          </a:p>
        </p:txBody>
      </p:sp>
    </p:spTree>
    <p:extLst>
      <p:ext uri="{BB962C8B-B14F-4D97-AF65-F5344CB8AC3E}">
        <p14:creationId xmlns:p14="http://schemas.microsoft.com/office/powerpoint/2010/main" val="1817173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227" y="2115156"/>
            <a:ext cx="8118384" cy="1200328"/>
          </a:xfrm>
          <a:prstGeom prst="rect">
            <a:avLst/>
          </a:prstGeom>
        </p:spPr>
        <p:txBody>
          <a:bodyPr wrap="square">
            <a:spAutoFit/>
          </a:bodyPr>
          <a:lstStyle/>
          <a:p>
            <a:r>
              <a:rPr lang="en-US" sz="2400" b="1" dirty="0" smtClean="0"/>
              <a:t>MISSION</a:t>
            </a:r>
            <a:endParaRPr lang="en-US" sz="2400" b="1" dirty="0"/>
          </a:p>
          <a:p>
            <a:r>
              <a:rPr lang="en-US" sz="2400" b="1" dirty="0"/>
              <a:t>Cultivate well-being and relieve suffering through a scientific understanding of the mind</a:t>
            </a:r>
          </a:p>
        </p:txBody>
      </p:sp>
      <p:sp>
        <p:nvSpPr>
          <p:cNvPr id="4" name="Rectangle 3"/>
          <p:cNvSpPr/>
          <p:nvPr/>
        </p:nvSpPr>
        <p:spPr>
          <a:xfrm>
            <a:off x="312227" y="3479798"/>
            <a:ext cx="8118384" cy="2339102"/>
          </a:xfrm>
          <a:prstGeom prst="rect">
            <a:avLst/>
          </a:prstGeom>
        </p:spPr>
        <p:txBody>
          <a:bodyPr wrap="square">
            <a:spAutoFit/>
          </a:bodyPr>
          <a:lstStyle/>
          <a:p>
            <a:r>
              <a:rPr lang="en-US" sz="2400" dirty="0"/>
              <a:t>What constitutes a healthy mind?</a:t>
            </a:r>
          </a:p>
          <a:p>
            <a:pPr>
              <a:lnSpc>
                <a:spcPct val="50000"/>
              </a:lnSpc>
            </a:pPr>
            <a:endParaRPr lang="en-US" sz="2400" dirty="0"/>
          </a:p>
          <a:p>
            <a:r>
              <a:rPr lang="en-US" sz="2200" dirty="0" smtClean="0"/>
              <a:t>“To </a:t>
            </a:r>
            <a:r>
              <a:rPr lang="en-US" sz="2200" dirty="0"/>
              <a:t>begin to answer this, we’ve investigated the science of emotions, contemplative practices and qualities of mind we suspect affect well-being, including attention, resilience, equanimity, savoring positive emotions, kindness, compassion, gratitude and </a:t>
            </a:r>
            <a:r>
              <a:rPr lang="en-US" sz="2200" dirty="0" smtClean="0"/>
              <a:t>empathy”</a:t>
            </a:r>
          </a:p>
          <a:p>
            <a:endParaRPr lang="en-US" sz="22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709" y="123895"/>
            <a:ext cx="5844816" cy="1766843"/>
          </a:xfrm>
          <a:prstGeom prst="rect">
            <a:avLst/>
          </a:prstGeom>
        </p:spPr>
      </p:pic>
    </p:spTree>
    <p:extLst>
      <p:ext uri="{BB962C8B-B14F-4D97-AF65-F5344CB8AC3E}">
        <p14:creationId xmlns:p14="http://schemas.microsoft.com/office/powerpoint/2010/main" val="250818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9609</TotalTime>
  <Words>1406</Words>
  <Application>Microsoft Office PowerPoint</Application>
  <PresentationFormat>On-screen Show (4:3)</PresentationFormat>
  <Paragraphs>350</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Lucida Grande</vt:lpstr>
      <vt:lpstr>Wingdings</vt:lpstr>
      <vt:lpstr>Default Theme</vt:lpstr>
      <vt:lpstr>healthy body  &amp; creative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in Higher Education</dc:title>
  <dc:creator>Sheena Brown</dc:creator>
  <cp:lastModifiedBy>Bradshaw, David L - (bradshad)</cp:lastModifiedBy>
  <cp:revision>97</cp:revision>
  <cp:lastPrinted>2016-04-12T23:19:39Z</cp:lastPrinted>
  <dcterms:created xsi:type="dcterms:W3CDTF">2016-04-02T08:56:13Z</dcterms:created>
  <dcterms:modified xsi:type="dcterms:W3CDTF">2016-07-06T16:02:54Z</dcterms:modified>
</cp:coreProperties>
</file>