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1"/>
  </p:notesMasterIdLst>
  <p:handoutMasterIdLst>
    <p:handoutMasterId r:id="rId62"/>
  </p:handoutMasterIdLst>
  <p:sldIdLst>
    <p:sldId id="1740" r:id="rId2"/>
    <p:sldId id="1742" r:id="rId3"/>
    <p:sldId id="1743" r:id="rId4"/>
    <p:sldId id="1764" r:id="rId5"/>
    <p:sldId id="1956" r:id="rId6"/>
    <p:sldId id="1957" r:id="rId7"/>
    <p:sldId id="1958" r:id="rId8"/>
    <p:sldId id="1737" r:id="rId9"/>
    <p:sldId id="1736" r:id="rId10"/>
    <p:sldId id="1305" r:id="rId11"/>
    <p:sldId id="1905" r:id="rId12"/>
    <p:sldId id="1738" r:id="rId13"/>
    <p:sldId id="1765" r:id="rId14"/>
    <p:sldId id="1968" r:id="rId15"/>
    <p:sldId id="1746" r:id="rId16"/>
    <p:sldId id="1437" r:id="rId17"/>
    <p:sldId id="1983" r:id="rId18"/>
    <p:sldId id="1982" r:id="rId19"/>
    <p:sldId id="1427" r:id="rId20"/>
    <p:sldId id="1631" r:id="rId21"/>
    <p:sldId id="1840" r:id="rId22"/>
    <p:sldId id="1838" r:id="rId23"/>
    <p:sldId id="1839" r:id="rId24"/>
    <p:sldId id="1984" r:id="rId25"/>
    <p:sldId id="1985" r:id="rId26"/>
    <p:sldId id="1986" r:id="rId27"/>
    <p:sldId id="1987" r:id="rId28"/>
    <p:sldId id="1988" r:id="rId29"/>
    <p:sldId id="1969" r:id="rId30"/>
    <p:sldId id="1751" r:id="rId31"/>
    <p:sldId id="1633" r:id="rId32"/>
    <p:sldId id="1970" r:id="rId33"/>
    <p:sldId id="1752" r:id="rId34"/>
    <p:sldId id="1989" r:id="rId35"/>
    <p:sldId id="1753" r:id="rId36"/>
    <p:sldId id="1990" r:id="rId37"/>
    <p:sldId id="1754" r:id="rId38"/>
    <p:sldId id="1646" r:id="rId39"/>
    <p:sldId id="1796" r:id="rId40"/>
    <p:sldId id="1814" r:id="rId41"/>
    <p:sldId id="1732" r:id="rId42"/>
    <p:sldId id="1931" r:id="rId43"/>
    <p:sldId id="1727" r:id="rId44"/>
    <p:sldId id="1932" r:id="rId45"/>
    <p:sldId id="1933" r:id="rId46"/>
    <p:sldId id="1934" r:id="rId47"/>
    <p:sldId id="1971" r:id="rId48"/>
    <p:sldId id="1972" r:id="rId49"/>
    <p:sldId id="1973" r:id="rId50"/>
    <p:sldId id="1974" r:id="rId51"/>
    <p:sldId id="1980" r:id="rId52"/>
    <p:sldId id="1981" r:id="rId53"/>
    <p:sldId id="1724" r:id="rId54"/>
    <p:sldId id="1991" r:id="rId55"/>
    <p:sldId id="1992" r:id="rId56"/>
    <p:sldId id="1993" r:id="rId57"/>
    <p:sldId id="1994" r:id="rId58"/>
    <p:sldId id="1995" r:id="rId59"/>
    <p:sldId id="1880" r:id="rId6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9400"/>
    <a:srgbClr val="A50021"/>
    <a:srgbClr val="630C28"/>
    <a:srgbClr val="002E8A"/>
    <a:srgbClr val="E3D7AC"/>
    <a:srgbClr val="E37F02"/>
    <a:srgbClr val="E6E6B8"/>
    <a:srgbClr val="136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494" y="90"/>
      </p:cViewPr>
      <p:guideLst>
        <p:guide orient="horz"/>
        <p:guide/>
      </p:guideLst>
    </p:cSldViewPr>
  </p:slideViewPr>
  <p:notesTextViewPr>
    <p:cViewPr>
      <p:scale>
        <a:sx n="75" d="100"/>
        <a:sy n="75" d="100"/>
      </p:scale>
      <p:origin x="0" y="0"/>
    </p:cViewPr>
  </p:notesTextViewPr>
  <p:sorterViewPr>
    <p:cViewPr>
      <p:scale>
        <a:sx n="121" d="100"/>
        <a:sy n="121" d="100"/>
      </p:scale>
      <p:origin x="0" y="20040"/>
    </p:cViewPr>
  </p:sorterViewPr>
  <p:notesViewPr>
    <p:cSldViewPr showGuides="1">
      <p:cViewPr>
        <p:scale>
          <a:sx n="83" d="100"/>
          <a:sy n="83" d="100"/>
        </p:scale>
        <p:origin x="-187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03144654088046E-2"/>
          <c:y val="2.8871391076115485E-2"/>
          <c:w val="0.89685534591194971"/>
          <c:h val="0.86614173228346458"/>
        </c:manualLayout>
      </c:layout>
      <c:scatterChart>
        <c:scatterStyle val="smoothMarker"/>
        <c:varyColors val="0"/>
        <c:ser>
          <c:idx val="0"/>
          <c:order val="0"/>
          <c:tx>
            <c:strRef>
              <c:f>Sheet1!$B$1</c:f>
              <c:strCache>
                <c:ptCount val="1"/>
              </c:strCache>
            </c:strRef>
          </c:tx>
          <c:spPr>
            <a:ln w="38651">
              <a:solidFill>
                <a:srgbClr val="FF0000"/>
              </a:solidFill>
              <a:prstDash val="solid"/>
            </a:ln>
          </c:spPr>
          <c:marker>
            <c:symbol val="none"/>
          </c:marker>
          <c:xVal>
            <c:numRef>
              <c:f>Sheet1!$A$2:$A$18</c:f>
              <c:numCache>
                <c:formatCode>General</c:formatCode>
                <c:ptCount val="17"/>
                <c:pt idx="0">
                  <c:v>0</c:v>
                </c:pt>
                <c:pt idx="1">
                  <c:v>2.2387999999999999</c:v>
                </c:pt>
                <c:pt idx="2">
                  <c:v>4.4775999999999998</c:v>
                </c:pt>
                <c:pt idx="3">
                  <c:v>4.4775999999999998</c:v>
                </c:pt>
                <c:pt idx="4">
                  <c:v>8.9551999999999996</c:v>
                </c:pt>
                <c:pt idx="5">
                  <c:v>13.4328</c:v>
                </c:pt>
                <c:pt idx="6">
                  <c:v>17.910399999999999</c:v>
                </c:pt>
                <c:pt idx="7">
                  <c:v>22.388000000000002</c:v>
                </c:pt>
                <c:pt idx="8">
                  <c:v>26.865600000000001</c:v>
                </c:pt>
                <c:pt idx="9">
                  <c:v>31.3432</c:v>
                </c:pt>
                <c:pt idx="10">
                  <c:v>35.820799999999998</c:v>
                </c:pt>
                <c:pt idx="11">
                  <c:v>40.298400000000001</c:v>
                </c:pt>
                <c:pt idx="12">
                  <c:v>44.776000000000003</c:v>
                </c:pt>
                <c:pt idx="13">
                  <c:v>49.253599999999999</c:v>
                </c:pt>
                <c:pt idx="14">
                  <c:v>53.731200000000001</c:v>
                </c:pt>
                <c:pt idx="15">
                  <c:v>58.208799999999997</c:v>
                </c:pt>
                <c:pt idx="16">
                  <c:v>58.432679999999998</c:v>
                </c:pt>
              </c:numCache>
            </c:numRef>
          </c:xVal>
          <c:yVal>
            <c:numRef>
              <c:f>Sheet1!$B$2:$B$18</c:f>
              <c:numCache>
                <c:formatCode>General</c:formatCode>
                <c:ptCount val="17"/>
                <c:pt idx="3">
                  <c:v>2.5</c:v>
                </c:pt>
                <c:pt idx="4">
                  <c:v>3.6</c:v>
                </c:pt>
                <c:pt idx="5">
                  <c:v>4.0999999999999996</c:v>
                </c:pt>
                <c:pt idx="6">
                  <c:v>4.3</c:v>
                </c:pt>
                <c:pt idx="7">
                  <c:v>4.28</c:v>
                </c:pt>
                <c:pt idx="8">
                  <c:v>4.2</c:v>
                </c:pt>
                <c:pt idx="9">
                  <c:v>4</c:v>
                </c:pt>
                <c:pt idx="10">
                  <c:v>3.6</c:v>
                </c:pt>
                <c:pt idx="11">
                  <c:v>3.15</c:v>
                </c:pt>
                <c:pt idx="12">
                  <c:v>2.6</c:v>
                </c:pt>
                <c:pt idx="13">
                  <c:v>1.95</c:v>
                </c:pt>
                <c:pt idx="14">
                  <c:v>1.2</c:v>
                </c:pt>
                <c:pt idx="15">
                  <c:v>0.1</c:v>
                </c:pt>
                <c:pt idx="16">
                  <c:v>0</c:v>
                </c:pt>
              </c:numCache>
            </c:numRef>
          </c:yVal>
          <c:smooth val="1"/>
        </c:ser>
        <c:ser>
          <c:idx val="1"/>
          <c:order val="1"/>
          <c:tx>
            <c:strRef>
              <c:f>Sheet1!$C$1</c:f>
              <c:strCache>
                <c:ptCount val="1"/>
              </c:strCache>
            </c:strRef>
          </c:tx>
          <c:spPr>
            <a:ln w="38651">
              <a:solidFill>
                <a:srgbClr val="FF0000"/>
              </a:solidFill>
              <a:prstDash val="sysDash"/>
            </a:ln>
          </c:spPr>
          <c:marker>
            <c:symbol val="none"/>
          </c:marker>
          <c:xVal>
            <c:numRef>
              <c:f>Sheet1!$A$2:$A$18</c:f>
              <c:numCache>
                <c:formatCode>General</c:formatCode>
                <c:ptCount val="17"/>
                <c:pt idx="0">
                  <c:v>0</c:v>
                </c:pt>
                <c:pt idx="1">
                  <c:v>2.2387999999999999</c:v>
                </c:pt>
                <c:pt idx="2">
                  <c:v>4.4775999999999998</c:v>
                </c:pt>
                <c:pt idx="3">
                  <c:v>4.4775999999999998</c:v>
                </c:pt>
                <c:pt idx="4">
                  <c:v>8.9551999999999996</c:v>
                </c:pt>
                <c:pt idx="5">
                  <c:v>13.4328</c:v>
                </c:pt>
                <c:pt idx="6">
                  <c:v>17.910399999999999</c:v>
                </c:pt>
                <c:pt idx="7">
                  <c:v>22.388000000000002</c:v>
                </c:pt>
                <c:pt idx="8">
                  <c:v>26.865600000000001</c:v>
                </c:pt>
                <c:pt idx="9">
                  <c:v>31.3432</c:v>
                </c:pt>
                <c:pt idx="10">
                  <c:v>35.820799999999998</c:v>
                </c:pt>
                <c:pt idx="11">
                  <c:v>40.298400000000001</c:v>
                </c:pt>
                <c:pt idx="12">
                  <c:v>44.776000000000003</c:v>
                </c:pt>
                <c:pt idx="13">
                  <c:v>49.253599999999999</c:v>
                </c:pt>
                <c:pt idx="14">
                  <c:v>53.731200000000001</c:v>
                </c:pt>
                <c:pt idx="15">
                  <c:v>58.208799999999997</c:v>
                </c:pt>
                <c:pt idx="16">
                  <c:v>58.432679999999998</c:v>
                </c:pt>
              </c:numCache>
            </c:numRef>
          </c:xVal>
          <c:yVal>
            <c:numRef>
              <c:f>Sheet1!$C$2:$C$18</c:f>
              <c:numCache>
                <c:formatCode>General</c:formatCode>
                <c:ptCount val="17"/>
                <c:pt idx="0">
                  <c:v>1.05</c:v>
                </c:pt>
                <c:pt idx="1">
                  <c:v>1.6</c:v>
                </c:pt>
                <c:pt idx="2">
                  <c:v>2.5</c:v>
                </c:pt>
              </c:numCache>
            </c:numRef>
          </c:yVal>
          <c:smooth val="1"/>
        </c:ser>
        <c:dLbls>
          <c:showLegendKey val="0"/>
          <c:showVal val="0"/>
          <c:showCatName val="0"/>
          <c:showSerName val="0"/>
          <c:showPercent val="0"/>
          <c:showBubbleSize val="0"/>
        </c:dLbls>
        <c:axId val="522020656"/>
        <c:axId val="522022224"/>
      </c:scatterChart>
      <c:valAx>
        <c:axId val="522020656"/>
        <c:scaling>
          <c:orientation val="minMax"/>
          <c:max val="60"/>
        </c:scaling>
        <c:delete val="0"/>
        <c:axPos val="b"/>
        <c:numFmt formatCode="General" sourceLinked="1"/>
        <c:majorTickMark val="out"/>
        <c:minorTickMark val="none"/>
        <c:tickLblPos val="low"/>
        <c:spPr>
          <a:ln w="3221">
            <a:solidFill>
              <a:schemeClr val="tx1"/>
            </a:solidFill>
            <a:prstDash val="solid"/>
          </a:ln>
        </c:spPr>
        <c:txPr>
          <a:bodyPr rot="0" vert="horz"/>
          <a:lstStyle/>
          <a:p>
            <a:pPr>
              <a:defRPr sz="1014" b="1" i="0" u="none" strike="noStrike" baseline="0">
                <a:solidFill>
                  <a:schemeClr val="tx1"/>
                </a:solidFill>
                <a:latin typeface="Arial"/>
                <a:ea typeface="Arial"/>
                <a:cs typeface="Arial"/>
              </a:defRPr>
            </a:pPr>
            <a:endParaRPr lang="en-US"/>
          </a:p>
        </c:txPr>
        <c:crossAx val="522022224"/>
        <c:crosses val="autoZero"/>
        <c:crossBetween val="midCat"/>
        <c:majorUnit val="10"/>
      </c:valAx>
      <c:valAx>
        <c:axId val="522022224"/>
        <c:scaling>
          <c:orientation val="minMax"/>
        </c:scaling>
        <c:delete val="0"/>
        <c:axPos val="l"/>
        <c:title>
          <c:tx>
            <c:rich>
              <a:bodyPr/>
              <a:lstStyle/>
              <a:p>
                <a:pPr>
                  <a:defRPr sz="1826" b="1" i="0" u="none" strike="noStrike" baseline="0">
                    <a:solidFill>
                      <a:schemeClr val="tx1"/>
                    </a:solidFill>
                    <a:latin typeface="Arial"/>
                    <a:ea typeface="Arial"/>
                    <a:cs typeface="Arial"/>
                  </a:defRPr>
                </a:pPr>
                <a:r>
                  <a:rPr lang="en-US"/>
                  <a:t>Challenge Level &amp; Effort </a:t>
                </a:r>
              </a:p>
            </c:rich>
          </c:tx>
          <c:layout>
            <c:manualLayout>
              <c:xMode val="edge"/>
              <c:yMode val="edge"/>
              <c:x val="1.3836477987421384E-2"/>
              <c:y val="8.3989501312335957E-2"/>
            </c:manualLayout>
          </c:layout>
          <c:overlay val="0"/>
          <c:spPr>
            <a:noFill/>
            <a:ln w="25767">
              <a:noFill/>
            </a:ln>
          </c:spPr>
        </c:title>
        <c:numFmt formatCode="General" sourceLinked="1"/>
        <c:majorTickMark val="out"/>
        <c:minorTickMark val="none"/>
        <c:tickLblPos val="none"/>
        <c:spPr>
          <a:ln w="3221">
            <a:solidFill>
              <a:schemeClr val="tx1"/>
            </a:solidFill>
            <a:prstDash val="solid"/>
          </a:ln>
        </c:spPr>
        <c:crossAx val="522020656"/>
        <c:crosses val="autoZero"/>
        <c:crossBetween val="midCat"/>
      </c:valAx>
      <c:spPr>
        <a:noFill/>
        <a:ln w="25767">
          <a:noFill/>
        </a:ln>
      </c:spPr>
    </c:plotArea>
    <c:plotVisOnly val="1"/>
    <c:dispBlanksAs val="gap"/>
    <c:showDLblsOverMax val="0"/>
  </c:chart>
  <c:spPr>
    <a:noFill/>
    <a:ln>
      <a:noFill/>
    </a:ln>
  </c:spPr>
  <c:txPr>
    <a:bodyPr/>
    <a:lstStyle/>
    <a:p>
      <a:pPr>
        <a:defRPr sz="1826"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14800" cy="481013"/>
          </a:xfrm>
          <a:prstGeom prst="rect">
            <a:avLst/>
          </a:prstGeom>
        </p:spPr>
        <p:txBody>
          <a:bodyPr vert="horz" wrap="square" lIns="94823" tIns="47411" rIns="94823" bIns="47411" numCol="1" anchor="t" anchorCtr="0" compatLnSpc="1">
            <a:prstTxWarp prst="textNoShape">
              <a:avLst/>
            </a:prstTxWarp>
          </a:bodyPr>
          <a:lstStyle>
            <a:lvl1pPr>
              <a:defRPr sz="1200">
                <a:latin typeface="Calibri" panose="020F0502020204030204" pitchFamily="34" charset="0"/>
              </a:defRPr>
            </a:lvl1pPr>
          </a:lstStyle>
          <a:p>
            <a:r>
              <a:rPr lang="en-US" altLang="en-US"/>
              <a:t>The Resilience Advantage™ Slides – 3 per page</a:t>
            </a:r>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4823" tIns="47411" rIns="94823" bIns="47411" numCol="1" anchor="t" anchorCtr="0" compatLnSpc="1">
            <a:prstTxWarp prst="textNoShape">
              <a:avLst/>
            </a:prstTxWarp>
          </a:bodyPr>
          <a:lstStyle>
            <a:lvl1pPr algn="r">
              <a:defRPr sz="1200">
                <a:latin typeface="Calibri" panose="020F0502020204030204" pitchFamily="34" charset="0"/>
              </a:defRPr>
            </a:lvl1pPr>
          </a:lstStyle>
          <a:p>
            <a:fld id="{EDA4D91E-8284-49AF-BBAE-A7D2C424D874}" type="datetime1">
              <a:rPr lang="en-US" altLang="en-US"/>
              <a:pPr/>
              <a:t>7/6/2016</a:t>
            </a:fld>
            <a:endParaRPr lang="en-US" altLang="en-US"/>
          </a:p>
        </p:txBody>
      </p:sp>
      <p:sp>
        <p:nvSpPr>
          <p:cNvPr id="4" name="Footer Placeholder 3"/>
          <p:cNvSpPr>
            <a:spLocks noGrp="1"/>
          </p:cNvSpPr>
          <p:nvPr>
            <p:ph type="ftr" sz="quarter" idx="2"/>
          </p:nvPr>
        </p:nvSpPr>
        <p:spPr>
          <a:xfrm>
            <a:off x="0" y="9118600"/>
            <a:ext cx="3170238" cy="481013"/>
          </a:xfrm>
          <a:prstGeom prst="rect">
            <a:avLst/>
          </a:prstGeom>
        </p:spPr>
        <p:txBody>
          <a:bodyPr vert="horz" wrap="square" lIns="94823" tIns="47411" rIns="94823" bIns="47411" numCol="1" anchor="b" anchorCtr="0" compatLnSpc="1">
            <a:prstTxWarp prst="textNoShape">
              <a:avLst/>
            </a:prstTxWarp>
          </a:bodyPr>
          <a:lstStyle>
            <a:lvl1pPr>
              <a:defRPr sz="1200">
                <a:latin typeface="Calibri" panose="020F0502020204030204" pitchFamily="34" charset="0"/>
              </a:defRPr>
            </a:lvl1pPr>
          </a:lstStyle>
          <a:p>
            <a:r>
              <a:rPr lang="en-US" altLang="en-US"/>
              <a:t>© 2014 Institute of HeartMath</a:t>
            </a:r>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23" tIns="47411" rIns="94823" bIns="47411" numCol="1" anchor="b" anchorCtr="0" compatLnSpc="1">
            <a:prstTxWarp prst="textNoShape">
              <a:avLst/>
            </a:prstTxWarp>
          </a:bodyPr>
          <a:lstStyle>
            <a:lvl1pPr algn="r">
              <a:defRPr sz="1200">
                <a:latin typeface="Calibri" panose="020F0502020204030204" pitchFamily="34" charset="0"/>
              </a:defRPr>
            </a:lvl1pPr>
          </a:lstStyle>
          <a:p>
            <a:fld id="{7070E610-08F6-44CD-A862-F20AE1125364}" type="slidenum">
              <a:rPr lang="en-US" altLang="en-US"/>
              <a:pPr/>
              <a:t>‹#›</a:t>
            </a:fld>
            <a:endParaRPr lang="en-US" altLang="en-US"/>
          </a:p>
        </p:txBody>
      </p:sp>
    </p:spTree>
    <p:extLst>
      <p:ext uri="{BB962C8B-B14F-4D97-AF65-F5344CB8AC3E}">
        <p14:creationId xmlns:p14="http://schemas.microsoft.com/office/powerpoint/2010/main" val="13988237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5" name="TextBox 10"/>
          <p:cNvSpPr txBox="1">
            <a:spLocks noChangeArrowheads="1"/>
          </p:cNvSpPr>
          <p:nvPr/>
        </p:nvSpPr>
        <p:spPr bwMode="auto">
          <a:xfrm>
            <a:off x="596900" y="236538"/>
            <a:ext cx="3006725" cy="325437"/>
          </a:xfrm>
          <a:prstGeom prst="rect">
            <a:avLst/>
          </a:prstGeom>
          <a:noFill/>
          <a:ln>
            <a:noFill/>
          </a:ln>
          <a:extLst/>
        </p:spPr>
        <p:txBody>
          <a:bodyPr lIns="94823" tIns="47411" rIns="94823" bIns="47411">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500">
                <a:latin typeface="Calibri" panose="020F0502020204030204" pitchFamily="34" charset="0"/>
              </a:rPr>
              <a:t>The Resilience Advantage</a:t>
            </a:r>
            <a:r>
              <a:rPr lang="en-US" altLang="en-US" sz="1200" baseline="30000">
                <a:latin typeface="Calibri" panose="020F0502020204030204" pitchFamily="34" charset="0"/>
              </a:rPr>
              <a:t>™</a:t>
            </a:r>
          </a:p>
        </p:txBody>
      </p:sp>
      <p:sp>
        <p:nvSpPr>
          <p:cNvPr id="5126" name="TextBox 11"/>
          <p:cNvSpPr txBox="1">
            <a:spLocks noChangeArrowheads="1"/>
          </p:cNvSpPr>
          <p:nvPr/>
        </p:nvSpPr>
        <p:spPr bwMode="auto">
          <a:xfrm>
            <a:off x="5283200" y="265113"/>
            <a:ext cx="1354138" cy="285750"/>
          </a:xfrm>
          <a:prstGeom prst="rect">
            <a:avLst/>
          </a:prstGeom>
          <a:noFill/>
          <a:ln>
            <a:noFill/>
          </a:ln>
          <a:extLst/>
        </p:spPr>
        <p:txBody>
          <a:bodyPr wrap="none" lIns="94823" tIns="47411" rIns="94823" bIns="47411">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latin typeface="Calibri" panose="020F0502020204030204" pitchFamily="34" charset="0"/>
              </a:rPr>
              <a:t>Instructor’s Notes</a:t>
            </a:r>
          </a:p>
        </p:txBody>
      </p:sp>
      <p:sp>
        <p:nvSpPr>
          <p:cNvPr id="5127" name="TextBox 12"/>
          <p:cNvSpPr txBox="1">
            <a:spLocks noChangeArrowheads="1"/>
          </p:cNvSpPr>
          <p:nvPr/>
        </p:nvSpPr>
        <p:spPr bwMode="auto">
          <a:xfrm>
            <a:off x="568325" y="9120188"/>
            <a:ext cx="1828800" cy="242887"/>
          </a:xfrm>
          <a:prstGeom prst="rect">
            <a:avLst/>
          </a:prstGeom>
          <a:noFill/>
          <a:ln>
            <a:noFill/>
          </a:ln>
          <a:extLst/>
        </p:spPr>
        <p:txBody>
          <a:bodyPr lIns="94823" tIns="47411" rIns="94823" bIns="47411">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i="1">
                <a:latin typeface="Calibri" panose="020F0502020204030204" pitchFamily="34" charset="0"/>
              </a:rPr>
              <a:t>©2014 Institute of  HeartMath</a:t>
            </a:r>
          </a:p>
        </p:txBody>
      </p:sp>
      <p:sp>
        <p:nvSpPr>
          <p:cNvPr id="15" name="TextBox 14"/>
          <p:cNvSpPr txBox="1"/>
          <p:nvPr/>
        </p:nvSpPr>
        <p:spPr>
          <a:xfrm>
            <a:off x="5913438" y="9120188"/>
            <a:ext cx="736600" cy="254000"/>
          </a:xfrm>
          <a:prstGeom prst="rect">
            <a:avLst/>
          </a:prstGeom>
          <a:noFill/>
        </p:spPr>
        <p:txBody>
          <a:bodyPr wrap="none" lIns="94823" tIns="47411" rIns="94823" bIns="47411">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latin typeface="Calibri" panose="020F0502020204030204" pitchFamily="34" charset="0"/>
              </a:rPr>
              <a:t>Slide # </a:t>
            </a:r>
            <a:fld id="{EA0B8F5B-74EC-4D4B-A18D-06E96B965747}" type="slidenum">
              <a:rPr lang="en-US" altLang="en-US" sz="1000">
                <a:latin typeface="Calibri" panose="020F0502020204030204" pitchFamily="34" charset="0"/>
              </a:rPr>
              <a:pPr eaLnBrk="1" hangingPunct="1"/>
              <a:t>‹#›</a:t>
            </a:fld>
            <a:endParaRPr lang="en-US" altLang="en-US" sz="1000">
              <a:latin typeface="Calibri" panose="020F0502020204030204" pitchFamily="34" charset="0"/>
            </a:endParaRPr>
          </a:p>
        </p:txBody>
      </p:sp>
      <p:sp>
        <p:nvSpPr>
          <p:cNvPr id="2" name="Slide Image Placeholder 1"/>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1413" tIns="45708" rIns="91413" bIns="45708" numCol="1" anchor="ctr" anchorCtr="0" compatLnSpc="1">
            <a:prstTxWarp prst="textNoShape">
              <a:avLst/>
            </a:prstTxWarp>
          </a:bodyPr>
          <a:lstStyle/>
          <a:p>
            <a:pPr lvl="0"/>
            <a:endParaRPr lang="en-US" altLang="en-US" smtClean="0"/>
          </a:p>
        </p:txBody>
      </p:sp>
      <p:sp>
        <p:nvSpPr>
          <p:cNvPr id="3" name="Notes Placeholder 2"/>
          <p:cNvSpPr>
            <a:spLocks noGrp="1"/>
          </p:cNvSpPr>
          <p:nvPr>
            <p:ph type="body" sz="quarter" idx="3"/>
          </p:nvPr>
        </p:nvSpPr>
        <p:spPr>
          <a:xfrm>
            <a:off x="731838" y="4560888"/>
            <a:ext cx="5851525" cy="4319587"/>
          </a:xfrm>
          <a:prstGeom prst="rect">
            <a:avLst/>
          </a:prstGeom>
        </p:spPr>
        <p:txBody>
          <a:bodyPr vert="horz" wrap="square" lIns="91413" tIns="45708" rIns="91413"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5"/>
          </p:nvPr>
        </p:nvSpPr>
        <p:spPr>
          <a:xfrm>
            <a:off x="4143375" y="9120188"/>
            <a:ext cx="3170238" cy="479425"/>
          </a:xfrm>
          <a:prstGeom prst="rect">
            <a:avLst/>
          </a:prstGeom>
        </p:spPr>
        <p:txBody>
          <a:bodyPr vert="horz" wrap="square" lIns="91413" tIns="45708" rIns="91413" bIns="45708" numCol="1" anchor="b" anchorCtr="0" compatLnSpc="1">
            <a:prstTxWarp prst="textNoShape">
              <a:avLst/>
            </a:prstTxWarp>
          </a:bodyPr>
          <a:lstStyle>
            <a:lvl1pPr algn="r">
              <a:defRPr sz="1200"/>
            </a:lvl1pPr>
          </a:lstStyle>
          <a:p>
            <a:fld id="{61FA791E-08B2-47C6-BD81-4D85F224E95C}" type="slidenum">
              <a:rPr lang="en-US" altLang="en-US"/>
              <a:pPr/>
              <a:t>‹#›</a:t>
            </a:fld>
            <a:endParaRPr lang="en-US" altLang="en-US"/>
          </a:p>
        </p:txBody>
      </p:sp>
    </p:spTree>
    <p:extLst>
      <p:ext uri="{BB962C8B-B14F-4D97-AF65-F5344CB8AC3E}">
        <p14:creationId xmlns:p14="http://schemas.microsoft.com/office/powerpoint/2010/main" val="304757838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lang="en-US" sz="1200" b="1" i="1" kern="1200" baseline="30000">
        <a:solidFill>
          <a:schemeClr val="tx1"/>
        </a:solidFill>
        <a:latin typeface="+mn-lt"/>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mj-lt"/>
        <a:ea typeface="MS PGothic" pitchFamily="34" charset="-128"/>
        <a:cs typeface="Arial" pitchFamily="34" charset="0"/>
      </a:defRPr>
    </a:lvl2pPr>
    <a:lvl3pPr marL="914400" algn="l" rtl="0" eaLnBrk="0" fontAlgn="base" hangingPunct="0">
      <a:spcBef>
        <a:spcPct val="30000"/>
      </a:spcBef>
      <a:spcAft>
        <a:spcPct val="0"/>
      </a:spcAft>
      <a:defRPr sz="1000" kern="1200">
        <a:solidFill>
          <a:schemeClr val="tx1"/>
        </a:solidFill>
        <a:latin typeface="+mn-lt"/>
        <a:ea typeface="MS PGothic" pitchFamily="34" charset="-128"/>
        <a:cs typeface="Arial" pitchFamily="34" charset="0"/>
      </a:defRPr>
    </a:lvl3pPr>
    <a:lvl4pPr marL="1371600" algn="l" rtl="0" eaLnBrk="0" fontAlgn="base" hangingPunct="0">
      <a:spcBef>
        <a:spcPct val="30000"/>
      </a:spcBef>
      <a:spcAft>
        <a:spcPct val="0"/>
      </a:spcAft>
      <a:defRPr sz="1000" kern="1200">
        <a:solidFill>
          <a:schemeClr val="tx1"/>
        </a:solidFill>
        <a:latin typeface="+mn-lt"/>
        <a:ea typeface="MS PGothic" pitchFamily="34" charset="-128"/>
        <a:cs typeface="Arial" pitchFamily="34" charset="0"/>
      </a:defRPr>
    </a:lvl4pPr>
    <a:lvl5pPr marL="1828800" algn="l" rtl="0" eaLnBrk="0" fontAlgn="base" hangingPunct="0">
      <a:spcBef>
        <a:spcPct val="30000"/>
      </a:spcBef>
      <a:spcAft>
        <a:spcPct val="0"/>
      </a:spcAft>
      <a:defRPr sz="1000" kern="1200">
        <a:solidFill>
          <a:schemeClr val="tx1"/>
        </a:solidFill>
        <a:latin typeface="+mn-lt"/>
        <a:ea typeface="MS PGothic"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3 minutes</a:t>
            </a:r>
          </a:p>
          <a:p>
            <a:r>
              <a:rPr altLang="en-US" i="0" baseline="0" smtClean="0"/>
              <a:t>Objective: </a:t>
            </a:r>
            <a:r>
              <a:rPr altLang="en-US" b="0" i="0" baseline="0" smtClean="0"/>
              <a:t>Introduce yourself, welcome everyone to the training and build rapport with participants.</a:t>
            </a:r>
          </a:p>
          <a:p>
            <a:r>
              <a:rPr altLang="en-US" i="0" baseline="0" smtClean="0"/>
              <a:t>Key Points: </a:t>
            </a:r>
            <a:endParaRPr altLang="en-US" b="0" i="0" baseline="0" smtClean="0"/>
          </a:p>
          <a:p>
            <a:pPr>
              <a:buFontTx/>
              <a:buChar char="•"/>
            </a:pPr>
            <a:r>
              <a:rPr altLang="en-US" b="0" baseline="0" smtClean="0"/>
              <a:t>(Welcome and build rapport with participants.)</a:t>
            </a:r>
            <a:endParaRPr altLang="en-US" b="0" i="0" baseline="0" smtClean="0"/>
          </a:p>
          <a:p>
            <a:pPr>
              <a:buFontTx/>
              <a:buChar char="•"/>
            </a:pPr>
            <a:r>
              <a:rPr altLang="en-US" b="0" baseline="0" smtClean="0"/>
              <a:t>(Introduce yourself. Tell an appropriate story relating to the benefits you’ve gained using the HeartMath tools.)</a:t>
            </a:r>
            <a:endParaRPr altLang="en-US" b="0" i="0" baseline="0" smtClean="0"/>
          </a:p>
          <a:p>
            <a:pPr>
              <a:buFontTx/>
              <a:buChar char="•"/>
            </a:pPr>
            <a:r>
              <a:rPr altLang="en-US" b="0" baseline="0" smtClean="0"/>
              <a:t>(Discuss logistics: breaks, restroom locations, guidebooks, etc.)</a:t>
            </a:r>
            <a:endParaRPr altLang="en-US" b="0" i="0" baseline="0" smtClean="0"/>
          </a:p>
          <a:p>
            <a:pPr>
              <a:buFontTx/>
              <a:buChar char="•"/>
            </a:pPr>
            <a:r>
              <a:rPr altLang="en-US" b="0" baseline="0" smtClean="0"/>
              <a:t>(Announce modules or give overview of topics you plan to cover.)</a:t>
            </a:r>
            <a:endParaRPr altLang="en-US" b="0" i="0" baseline="0" smtClean="0"/>
          </a:p>
          <a:p>
            <a:endParaRPr altLang="en-US" b="0" i="0" baseline="0" smtClean="0"/>
          </a:p>
          <a:p>
            <a:r>
              <a:rPr altLang="en-US" baseline="0" smtClean="0"/>
              <a:t>Optional opening comments: </a:t>
            </a:r>
            <a:endParaRPr altLang="en-US" b="0" i="0" baseline="0" smtClean="0"/>
          </a:p>
          <a:p>
            <a:pPr>
              <a:buFontTx/>
              <a:buChar char="•"/>
            </a:pPr>
            <a:r>
              <a:rPr altLang="en-US" b="0" i="0" baseline="0" smtClean="0"/>
              <a:t>Today you will learn simple, resilience-building techniques you can use throughout the day. </a:t>
            </a:r>
          </a:p>
          <a:p>
            <a:pPr>
              <a:buFontTx/>
              <a:buChar char="•"/>
            </a:pPr>
            <a:r>
              <a:rPr altLang="en-US" b="0" i="0" baseline="0" smtClean="0"/>
              <a:t>Resilience gives you the benefits of better sleep, improved teamwork and morale, the ability to deal with difficult clients and increased ability to focus, process information, solve problems and enhance creativity.</a:t>
            </a:r>
          </a:p>
          <a:p>
            <a:pPr>
              <a:buFontTx/>
              <a:buChar char="•"/>
            </a:pPr>
            <a:r>
              <a:rPr altLang="en-US" b="0" i="0" baseline="0" smtClean="0"/>
              <a:t>As with most things that are worthwhile, it does take effort to build your resilience. The skills you will learn today are very practical and can be used on the go, no matter what you are doing or where you are. </a:t>
            </a:r>
          </a:p>
          <a:p>
            <a:pPr>
              <a:buFontTx/>
              <a:buChar char="•"/>
            </a:pPr>
            <a:r>
              <a:rPr altLang="en-US" b="0" baseline="0" smtClean="0"/>
              <a:t>(Discuss break times, how the workshop will unfold, such as in individual and small group exercises, time for personal reflection, program evaluation if you plan to ask them to do one and other relevant logistics.) </a:t>
            </a:r>
            <a:endParaRPr altLang="en-US" b="0" i="0" baseline="0" smtClean="0"/>
          </a:p>
          <a:p>
            <a:endParaRPr altLang="en-US" b="0" i="0" baseline="0" smtClean="0"/>
          </a:p>
          <a:p>
            <a:r>
              <a:rPr altLang="en-US" i="0" baseline="0" smtClean="0"/>
              <a:t>Transition: </a:t>
            </a:r>
            <a:r>
              <a:rPr altLang="en-US" b="0" i="0" baseline="0" smtClean="0"/>
              <a:t>There is a wide range of organizations using the same resilience skills you will learn today.</a:t>
            </a:r>
            <a:endParaRPr altLang="en-US" smtClean="0"/>
          </a:p>
        </p:txBody>
      </p:sp>
    </p:spTree>
    <p:extLst>
      <p:ext uri="{BB962C8B-B14F-4D97-AF65-F5344CB8AC3E}">
        <p14:creationId xmlns:p14="http://schemas.microsoft.com/office/powerpoint/2010/main" val="47737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533400" y="685800"/>
            <a:ext cx="1905000" cy="142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533400" y="2209800"/>
            <a:ext cx="6477000" cy="716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z="1100" i="0" baseline="0" smtClean="0"/>
              <a:t>Time: </a:t>
            </a:r>
            <a:r>
              <a:rPr altLang="en-US" sz="1100" b="0" i="0" baseline="0" smtClean="0"/>
              <a:t>3 minutes</a:t>
            </a:r>
          </a:p>
          <a:p>
            <a:r>
              <a:rPr altLang="en-US" sz="1100" i="0" baseline="0" smtClean="0"/>
              <a:t>Objective: </a:t>
            </a:r>
            <a:r>
              <a:rPr altLang="en-US" sz="1100" b="0" i="0" baseline="0" smtClean="0"/>
              <a:t>Explain the concept that sustained energy output associated with challenges or stress affects our health, behavior and performance.</a:t>
            </a:r>
          </a:p>
          <a:p>
            <a:r>
              <a:rPr altLang="en-US" sz="1100" b="0" i="0" baseline="0" smtClean="0"/>
              <a:t>Resilience Advantage Slide Notes © Copyright 2014 Institute of HeartMath</a:t>
            </a:r>
          </a:p>
          <a:p>
            <a:r>
              <a:rPr altLang="en-US" sz="1100" i="0" baseline="0" smtClean="0"/>
              <a:t>Key Points:</a:t>
            </a:r>
          </a:p>
          <a:p>
            <a:r>
              <a:rPr altLang="en-US" sz="1100" b="0" i="0" baseline="0" smtClean="0"/>
              <a:t>•</a:t>
            </a:r>
            <a:r>
              <a:rPr altLang="en-US" sz="1100" b="0" baseline="0" smtClean="0">
                <a:solidFill>
                  <a:srgbClr val="FF0000"/>
                </a:solidFill>
              </a:rPr>
              <a:t>Ask: </a:t>
            </a:r>
            <a:r>
              <a:rPr altLang="en-US" sz="1100" b="0" i="0" baseline="0" smtClean="0"/>
              <a:t>Are you familiar with the idea that stress can improve performance? People often talk about </a:t>
            </a:r>
            <a:r>
              <a:rPr lang="ja-JP" altLang="en-US" sz="1100" b="0" i="0" baseline="0" smtClean="0"/>
              <a:t>“</a:t>
            </a:r>
            <a:r>
              <a:rPr altLang="ja-JP" sz="1100" b="0" i="0" baseline="0" smtClean="0"/>
              <a:t>good stress</a:t>
            </a:r>
            <a:r>
              <a:rPr lang="ja-JP" altLang="en-US" sz="1100" b="0" i="0" baseline="0" smtClean="0"/>
              <a:t>”</a:t>
            </a:r>
            <a:r>
              <a:rPr altLang="ja-JP" sz="1100" b="0" i="0" baseline="0" smtClean="0"/>
              <a:t> and how they need stress to get the job done. That can be true, but only to a point.</a:t>
            </a:r>
          </a:p>
          <a:p>
            <a:r>
              <a:rPr altLang="en-US" sz="1100" b="0" i="0" baseline="0" smtClean="0"/>
              <a:t>•A better term than stress in this context is </a:t>
            </a:r>
            <a:r>
              <a:rPr altLang="en-US" sz="1100" b="0" baseline="0" smtClean="0"/>
              <a:t>challenge.</a:t>
            </a:r>
          </a:p>
          <a:p>
            <a:r>
              <a:rPr altLang="en-US" sz="1100" b="0" i="0" baseline="0" smtClean="0"/>
              <a:t>•What people often mean is they need a </a:t>
            </a:r>
            <a:r>
              <a:rPr altLang="en-US" sz="1100" b="0" baseline="0" smtClean="0"/>
              <a:t>challenge </a:t>
            </a:r>
            <a:r>
              <a:rPr altLang="en-US" sz="1100" b="0" i="0" baseline="0" smtClean="0"/>
              <a:t>to motivate them to get the job done.</a:t>
            </a:r>
          </a:p>
          <a:p>
            <a:r>
              <a:rPr altLang="en-US" sz="1100" b="0" i="0" baseline="0" smtClean="0"/>
              <a:t>•</a:t>
            </a:r>
            <a:r>
              <a:rPr altLang="en-US" sz="1100" b="0" baseline="0" smtClean="0"/>
              <a:t>(</a:t>
            </a:r>
            <a:r>
              <a:rPr altLang="en-US" sz="1100" baseline="0" smtClean="0"/>
              <a:t>CLICK </a:t>
            </a:r>
            <a:r>
              <a:rPr altLang="en-US" sz="1100" b="0" baseline="0" smtClean="0"/>
              <a:t>to add the next text block.)</a:t>
            </a:r>
          </a:p>
          <a:p>
            <a:r>
              <a:rPr altLang="en-US" sz="1100" b="0" i="0" baseline="0" smtClean="0"/>
              <a:t>•When faced with a challenge such as a project, sporting event or relationship issue, we can increase performance by </a:t>
            </a:r>
            <a:r>
              <a:rPr altLang="en-US" sz="1100" b="0" baseline="0" smtClean="0"/>
              <a:t>embracing the challenge </a:t>
            </a:r>
            <a:r>
              <a:rPr altLang="en-US" sz="1100" b="0" i="0" baseline="0" smtClean="0"/>
              <a:t>and having a positive attitude about it, meaning that it</a:t>
            </a:r>
            <a:r>
              <a:rPr lang="ja-JP" altLang="en-US" sz="1100" b="0" i="0" baseline="0" smtClean="0"/>
              <a:t>’</a:t>
            </a:r>
            <a:r>
              <a:rPr altLang="ja-JP" sz="1100" b="0" i="0" baseline="0" smtClean="0"/>
              <a:t>s something we enjoy doing.</a:t>
            </a:r>
          </a:p>
          <a:p>
            <a:r>
              <a:rPr altLang="en-US" sz="1100" b="0" i="0" baseline="0" smtClean="0"/>
              <a:t>•</a:t>
            </a:r>
            <a:r>
              <a:rPr altLang="en-US" sz="1100" b="0" baseline="0" smtClean="0"/>
              <a:t>(</a:t>
            </a:r>
            <a:r>
              <a:rPr altLang="en-US" sz="1100" baseline="0" smtClean="0"/>
              <a:t>CLICK </a:t>
            </a:r>
            <a:r>
              <a:rPr altLang="en-US" sz="1100" b="0" baseline="0" smtClean="0"/>
              <a:t>to add the next text block.)</a:t>
            </a:r>
          </a:p>
          <a:p>
            <a:r>
              <a:rPr altLang="en-US" sz="1100" b="0" i="0" baseline="0" smtClean="0"/>
              <a:t>•</a:t>
            </a:r>
            <a:r>
              <a:rPr altLang="en-US" sz="1100" b="0" baseline="0" smtClean="0"/>
              <a:t>(Point to the top of the red line under </a:t>
            </a:r>
            <a:r>
              <a:rPr lang="ja-JP" altLang="en-US" sz="1100" b="0" baseline="0" smtClean="0"/>
              <a:t>“</a:t>
            </a:r>
            <a:r>
              <a:rPr altLang="ja-JP" sz="1100" b="0" baseline="0" smtClean="0"/>
              <a:t>Period of Maximum Efficiency.</a:t>
            </a:r>
            <a:r>
              <a:rPr lang="ja-JP" altLang="en-US" sz="1100" b="0" baseline="0" smtClean="0"/>
              <a:t>”</a:t>
            </a:r>
            <a:r>
              <a:rPr altLang="ja-JP" sz="1100" b="0" baseline="0" smtClean="0"/>
              <a:t>) </a:t>
            </a:r>
            <a:r>
              <a:rPr altLang="ja-JP" sz="1100" b="0" i="0" baseline="0" smtClean="0"/>
              <a:t>The increase in performance is followed by a period of maximum efficiency.</a:t>
            </a:r>
          </a:p>
          <a:p>
            <a:r>
              <a:rPr altLang="en-US" sz="1100" b="0" i="0" baseline="0" smtClean="0"/>
              <a:t>•</a:t>
            </a:r>
            <a:r>
              <a:rPr altLang="en-US" sz="1100" b="0" baseline="0" smtClean="0">
                <a:solidFill>
                  <a:srgbClr val="FF0000"/>
                </a:solidFill>
              </a:rPr>
              <a:t>Ask: </a:t>
            </a:r>
            <a:r>
              <a:rPr altLang="en-US" sz="1100" b="0" i="0" baseline="0" smtClean="0"/>
              <a:t>If a challenge is not embraced with a positive attitude, what do you think happens to performance?</a:t>
            </a:r>
          </a:p>
          <a:p>
            <a:r>
              <a:rPr altLang="en-US" sz="1100" b="0" i="0" baseline="0" smtClean="0"/>
              <a:t>•</a:t>
            </a:r>
            <a:r>
              <a:rPr altLang="en-US" sz="1100" b="0" baseline="0" smtClean="0"/>
              <a:t>(Point to the red line.) </a:t>
            </a:r>
            <a:r>
              <a:rPr altLang="en-US" sz="1100" b="0" i="0" baseline="0" smtClean="0"/>
              <a:t>If the level of stress or challenge remains high without adequate tools for maintaining resilience, your energy could become drained and your performance could begin declining. Basically, the charge in your inner battery begins dropping.</a:t>
            </a:r>
            <a:r>
              <a:rPr altLang="en-US" sz="1100" b="0" baseline="0" smtClean="0"/>
              <a:t> (</a:t>
            </a:r>
            <a:r>
              <a:rPr altLang="en-US" sz="1100" baseline="0" smtClean="0"/>
              <a:t>CLICK </a:t>
            </a:r>
            <a:r>
              <a:rPr altLang="en-US" sz="1100" b="0" baseline="0" smtClean="0"/>
              <a:t>to add the next text block.) </a:t>
            </a:r>
            <a:r>
              <a:rPr altLang="en-US" sz="1100" b="0" i="0" baseline="0" smtClean="0"/>
              <a:t> This is called the hyper-reactive stage. This is the point at which we are more reactive and anxious. People experience more memory problems in this stage and mistakes start occurring. This is when the small stuff starts to get to us. It</a:t>
            </a:r>
            <a:r>
              <a:rPr lang="ja-JP" altLang="en-US" sz="1100" b="0" i="0" baseline="0" smtClean="0"/>
              <a:t>’</a:t>
            </a:r>
            <a:r>
              <a:rPr altLang="ja-JP" sz="1100" b="0" i="0" baseline="0" smtClean="0"/>
              <a:t>s also when it becomes more difficult to self-manage reactions, emotions and attitudes, all of which can trigger a downward spiral and further energy drain.</a:t>
            </a:r>
          </a:p>
          <a:p>
            <a:r>
              <a:rPr altLang="en-US" sz="1100" b="0" i="0" baseline="0" smtClean="0"/>
              <a:t>•</a:t>
            </a:r>
            <a:r>
              <a:rPr altLang="en-US" sz="1100" b="0" baseline="0" smtClean="0"/>
              <a:t>(</a:t>
            </a:r>
            <a:r>
              <a:rPr altLang="en-US" sz="1100" baseline="0" smtClean="0"/>
              <a:t>CLICK </a:t>
            </a:r>
            <a:r>
              <a:rPr altLang="en-US" sz="1100" b="0" baseline="0" smtClean="0"/>
              <a:t>to add the next text block.)</a:t>
            </a:r>
          </a:p>
          <a:p>
            <a:r>
              <a:rPr altLang="en-US" sz="1100" b="0" i="0" baseline="0" smtClean="0"/>
              <a:t>•The next stage is called the emotional exhaustion stage. This is when your inner battery becomes even more depleted, resulting in more serious problems.</a:t>
            </a:r>
          </a:p>
          <a:p>
            <a:r>
              <a:rPr altLang="en-US" sz="1100" b="0" i="0" baseline="0" smtClean="0"/>
              <a:t>•</a:t>
            </a:r>
            <a:r>
              <a:rPr altLang="en-US" sz="1100" b="0" baseline="0" smtClean="0"/>
              <a:t>(</a:t>
            </a:r>
            <a:r>
              <a:rPr altLang="en-US" sz="1100" baseline="0" smtClean="0"/>
              <a:t>CLICK </a:t>
            </a:r>
            <a:r>
              <a:rPr altLang="en-US" sz="1100" b="0" baseline="0" smtClean="0"/>
              <a:t>to add the next text block.)</a:t>
            </a:r>
          </a:p>
          <a:p>
            <a:r>
              <a:rPr altLang="en-US" sz="1100" b="0" i="0" baseline="0" smtClean="0"/>
              <a:t>•The goal is to reach the blue line, where you can sustain your resilience and performance over time.</a:t>
            </a:r>
          </a:p>
          <a:p>
            <a:r>
              <a:rPr altLang="en-US" sz="1100" b="0" i="0" baseline="0" smtClean="0"/>
              <a:t>•Using the techniques in this program and being more intelligent about how you expend and renew energy can help you build and sustain resilience.</a:t>
            </a:r>
          </a:p>
          <a:p>
            <a:r>
              <a:rPr altLang="en-US" sz="1100" b="0" i="0" baseline="0" smtClean="0"/>
              <a:t>•</a:t>
            </a:r>
            <a:r>
              <a:rPr altLang="en-US" sz="1100" b="0" baseline="0" smtClean="0">
                <a:solidFill>
                  <a:srgbClr val="FF0000"/>
                </a:solidFill>
              </a:rPr>
              <a:t>Ask: </a:t>
            </a:r>
            <a:r>
              <a:rPr altLang="en-US" sz="1100" b="0" i="0" baseline="0" smtClean="0"/>
              <a:t>Can you relate to any of this?</a:t>
            </a:r>
          </a:p>
          <a:p>
            <a:r>
              <a:rPr altLang="en-US" sz="1100" i="0" baseline="0" smtClean="0"/>
              <a:t>Transition: </a:t>
            </a:r>
            <a:r>
              <a:rPr altLang="en-US" sz="1100" b="0" baseline="0" smtClean="0">
                <a:solidFill>
                  <a:srgbClr val="FF0000"/>
                </a:solidFill>
              </a:rPr>
              <a:t>Ask: </a:t>
            </a:r>
            <a:r>
              <a:rPr altLang="en-US" sz="1100" b="0" i="0" baseline="0" smtClean="0"/>
              <a:t>Anyone up for watching a movie?</a:t>
            </a:r>
            <a:endParaRPr altLang="en-US" sz="1100" smtClean="0"/>
          </a:p>
        </p:txBody>
      </p:sp>
    </p:spTree>
    <p:extLst>
      <p:ext uri="{BB962C8B-B14F-4D97-AF65-F5344CB8AC3E}">
        <p14:creationId xmlns:p14="http://schemas.microsoft.com/office/powerpoint/2010/main" val="161079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15 seconds</a:t>
            </a:r>
          </a:p>
          <a:p>
            <a:r>
              <a:rPr altLang="en-US" i="0" baseline="0" smtClean="0"/>
              <a:t>Objective: </a:t>
            </a:r>
            <a:r>
              <a:rPr altLang="en-US" b="0" i="0" baseline="0" smtClean="0"/>
              <a:t>Prepare participants to watch the movie.</a:t>
            </a:r>
          </a:p>
          <a:p>
            <a:r>
              <a:rPr altLang="en-US" i="0" baseline="0" smtClean="0"/>
              <a:t>Key Points: </a:t>
            </a:r>
            <a:endParaRPr altLang="en-US" b="0" i="0" baseline="0" smtClean="0"/>
          </a:p>
          <a:p>
            <a:pPr>
              <a:buFontTx/>
              <a:buChar char="•"/>
            </a:pPr>
            <a:r>
              <a:rPr altLang="en-US" b="0" i="0" baseline="0" smtClean="0"/>
              <a:t>Notice how you feel as you watch the movie.</a:t>
            </a:r>
          </a:p>
          <a:p>
            <a:pPr>
              <a:buFontTx/>
              <a:buChar char="•"/>
            </a:pPr>
            <a:r>
              <a:rPr altLang="en-US" b="0" baseline="0" smtClean="0"/>
              <a:t>(Click to the next slide and play the movie.)</a:t>
            </a:r>
            <a:endParaRPr altLang="en-US" b="0" i="0" baseline="0" smtClean="0"/>
          </a:p>
          <a:p>
            <a:pPr>
              <a:buFontTx/>
              <a:buChar char="•"/>
            </a:pPr>
            <a:r>
              <a:rPr altLang="en-US" b="0" baseline="0" smtClean="0">
                <a:solidFill>
                  <a:srgbClr val="FF0000"/>
                </a:solidFill>
              </a:rPr>
              <a:t>Ask: </a:t>
            </a:r>
            <a:r>
              <a:rPr altLang="en-US" b="0" i="0" baseline="0" smtClean="0"/>
              <a:t>Does anyone remember the caption at the end of the movie? </a:t>
            </a:r>
            <a:r>
              <a:rPr altLang="en-US" b="0" baseline="0" smtClean="0"/>
              <a:t>(Wait for response.) </a:t>
            </a:r>
            <a:r>
              <a:rPr altLang="en-US" b="0" i="0" baseline="0" smtClean="0"/>
              <a:t>You see the world through how you feel.</a:t>
            </a:r>
          </a:p>
          <a:p>
            <a:endParaRPr altLang="en-US" b="0" i="0" baseline="0" smtClean="0"/>
          </a:p>
          <a:p>
            <a:r>
              <a:rPr altLang="en-US" i="0" baseline="0" smtClean="0"/>
              <a:t>Transition: </a:t>
            </a:r>
            <a:r>
              <a:rPr altLang="en-US" b="0" i="0" baseline="0" smtClean="0"/>
              <a:t>Ask yourself what was your soundtrack when you were watching the movie? </a:t>
            </a:r>
            <a:endParaRPr altLang="en-US" b="0" smtClean="0"/>
          </a:p>
        </p:txBody>
      </p:sp>
    </p:spTree>
    <p:extLst>
      <p:ext uri="{BB962C8B-B14F-4D97-AF65-F5344CB8AC3E}">
        <p14:creationId xmlns:p14="http://schemas.microsoft.com/office/powerpoint/2010/main" val="126279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231900" y="720725"/>
            <a:ext cx="3184525" cy="238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731838" y="3384550"/>
            <a:ext cx="5364162"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t>Play the movie</a:t>
            </a:r>
          </a:p>
        </p:txBody>
      </p:sp>
    </p:spTree>
    <p:extLst>
      <p:ext uri="{BB962C8B-B14F-4D97-AF65-F5344CB8AC3E}">
        <p14:creationId xmlns:p14="http://schemas.microsoft.com/office/powerpoint/2010/main" val="145981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3 minutes</a:t>
            </a:r>
          </a:p>
          <a:p>
            <a:r>
              <a:rPr altLang="en-US" i="0" baseline="0" smtClean="0"/>
              <a:t>Objective: </a:t>
            </a:r>
            <a:r>
              <a:rPr altLang="en-US" b="0" i="0" baseline="0" smtClean="0"/>
              <a:t>Introduce the concept that emotions are like background music and influence the quality of our life experience, perceptions, decisions and relationships.</a:t>
            </a:r>
          </a:p>
          <a:p>
            <a:r>
              <a:rPr altLang="en-US" i="0" baseline="0" smtClean="0"/>
              <a:t>Key Points:</a:t>
            </a:r>
          </a:p>
          <a:p>
            <a:r>
              <a:rPr altLang="en-US" b="0" i="0" baseline="0" smtClean="0"/>
              <a:t>•</a:t>
            </a:r>
            <a:r>
              <a:rPr altLang="en-US" b="0" baseline="0" smtClean="0">
                <a:solidFill>
                  <a:srgbClr val="FF0000"/>
                </a:solidFill>
              </a:rPr>
              <a:t>Ask: </a:t>
            </a:r>
            <a:r>
              <a:rPr altLang="en-US" b="0" i="0" baseline="0" smtClean="0"/>
              <a:t>What did you experience during the first taxi ride? </a:t>
            </a:r>
            <a:r>
              <a:rPr altLang="en-US" b="0" baseline="0" smtClean="0"/>
              <a:t>(Examples of possible responses are chaos, tension, unease and overwhelm.)</a:t>
            </a:r>
          </a:p>
          <a:p>
            <a:r>
              <a:rPr altLang="en-US" b="0" i="0" baseline="0" smtClean="0"/>
              <a:t>•</a:t>
            </a:r>
            <a:r>
              <a:rPr altLang="en-US" b="0" baseline="0" smtClean="0">
                <a:solidFill>
                  <a:srgbClr val="FF0000"/>
                </a:solidFill>
              </a:rPr>
              <a:t>Ask: </a:t>
            </a:r>
            <a:r>
              <a:rPr altLang="en-US" b="0" i="0" baseline="0" smtClean="0"/>
              <a:t>What did you experience during the second taxi ride? </a:t>
            </a:r>
            <a:r>
              <a:rPr altLang="en-US" b="0" baseline="0" smtClean="0"/>
              <a:t>(Examples of possible responses include calm, harmonious, a slower pace and hopeful.)</a:t>
            </a:r>
          </a:p>
          <a:p>
            <a:r>
              <a:rPr altLang="en-US" b="0" i="0" baseline="0" smtClean="0"/>
              <a:t>•</a:t>
            </a:r>
            <a:r>
              <a:rPr altLang="en-US" b="0" baseline="0" smtClean="0">
                <a:solidFill>
                  <a:srgbClr val="FF0000"/>
                </a:solidFill>
              </a:rPr>
              <a:t>Ask: </a:t>
            </a:r>
            <a:r>
              <a:rPr altLang="en-US" b="0" baseline="0" smtClean="0"/>
              <a:t>What was the difference between the two movies? </a:t>
            </a:r>
            <a:r>
              <a:rPr altLang="en-US" b="0" i="0" baseline="0" smtClean="0"/>
              <a:t>Did you notice that the only difference between the two movies was the background soundtrack?</a:t>
            </a:r>
          </a:p>
          <a:p>
            <a:r>
              <a:rPr altLang="en-US" b="0" i="0" baseline="0" smtClean="0"/>
              <a:t>•The perception of what we experienced changed based on how we felt about the music.</a:t>
            </a:r>
          </a:p>
          <a:p>
            <a:r>
              <a:rPr altLang="en-US" b="0" i="0" baseline="0" smtClean="0"/>
              <a:t>•Just like the film’s background music affected how we felt, emotions influence our perception and the quality of our day.</a:t>
            </a:r>
          </a:p>
          <a:p>
            <a:r>
              <a:rPr altLang="en-US" b="0" i="0" baseline="0" smtClean="0"/>
              <a:t>•Emotions run in the background all the time, </a:t>
            </a:r>
            <a:r>
              <a:rPr altLang="en-US" b="0" baseline="0" smtClean="0"/>
              <a:t>whether or not we are aware of them. </a:t>
            </a:r>
            <a:r>
              <a:rPr altLang="en-US" b="0" i="0" baseline="0" smtClean="0"/>
              <a:t>Ask yourself, what are the inner soundtracks you run in the background?</a:t>
            </a:r>
          </a:p>
          <a:p>
            <a:r>
              <a:rPr altLang="en-US" b="0" i="0" baseline="0" smtClean="0"/>
              <a:t>•These two movies illustrate that our emotions influence our perceptions, decisions and relationships – nearly everything that happens in our daily lives.</a:t>
            </a:r>
          </a:p>
          <a:p>
            <a:endParaRPr altLang="en-US" i="0" baseline="0" smtClean="0"/>
          </a:p>
          <a:p>
            <a:endParaRPr altLang="en-US" i="0" baseline="0" smtClean="0"/>
          </a:p>
          <a:p>
            <a:r>
              <a:rPr altLang="en-US" i="0" baseline="0" smtClean="0"/>
              <a:t>Transition: </a:t>
            </a:r>
            <a:r>
              <a:rPr altLang="en-US" b="0" i="0" baseline="0" smtClean="0"/>
              <a:t>Emotions not only affect the quality of our day, but can have other significant effects too.</a:t>
            </a:r>
            <a:endParaRPr altLang="en-US" smtClean="0"/>
          </a:p>
        </p:txBody>
      </p:sp>
    </p:spTree>
    <p:extLst>
      <p:ext uri="{BB962C8B-B14F-4D97-AF65-F5344CB8AC3E}">
        <p14:creationId xmlns:p14="http://schemas.microsoft.com/office/powerpoint/2010/main" val="235175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Inform participants about the role emotions have in influencing our energy, resilience and what motivates us. </a:t>
            </a:r>
          </a:p>
          <a:p>
            <a:r>
              <a:rPr altLang="en-US" i="0" baseline="0" smtClean="0"/>
              <a:t>Key Points: </a:t>
            </a:r>
            <a:endParaRPr altLang="en-US" b="0" i="0" baseline="0" smtClean="0"/>
          </a:p>
          <a:p>
            <a:pPr>
              <a:buFontTx/>
              <a:buChar char="•"/>
            </a:pPr>
            <a:r>
              <a:rPr altLang="en-US" b="0" i="0" baseline="0" smtClean="0"/>
              <a:t>Our emotions have a powerful effect on our major body systems, much more so than thoughts. </a:t>
            </a:r>
          </a:p>
          <a:p>
            <a:pPr>
              <a:buFontTx/>
              <a:buChar char="•"/>
            </a:pPr>
            <a:r>
              <a:rPr altLang="en-US" b="0" i="0" baseline="0" smtClean="0"/>
              <a:t>Emotions either drain us or renew us.</a:t>
            </a:r>
          </a:p>
          <a:p>
            <a:pPr>
              <a:buFontTx/>
              <a:buChar char="•"/>
            </a:pPr>
            <a:r>
              <a:rPr altLang="en-US" b="0" i="0" baseline="0" smtClean="0"/>
              <a:t>Our emotions are primary drivers of physiology, driving activity in the nervous and hormonal systems. </a:t>
            </a:r>
          </a:p>
          <a:p>
            <a:pPr>
              <a:buFontTx/>
              <a:buChar char="•"/>
            </a:pPr>
            <a:r>
              <a:rPr altLang="en-US" b="0" i="0" baseline="0" smtClean="0"/>
              <a:t>Emotions are the primary activators of hormonal release. Different types of emotions set in motion a cascade of biochemical changes that tell our energy systems to use more energy or conserve and replenish energy. </a:t>
            </a:r>
          </a:p>
          <a:p>
            <a:pPr>
              <a:buFontTx/>
              <a:buChar char="•"/>
            </a:pPr>
            <a:r>
              <a:rPr altLang="en-US" b="0" i="0" baseline="0" smtClean="0"/>
              <a:t>Emotions also are what motivate us and determine what we care about in life and they determine how we choose to spend our energy. </a:t>
            </a:r>
          </a:p>
          <a:p>
            <a:endParaRPr altLang="en-US" b="0" i="0" baseline="0" smtClean="0"/>
          </a:p>
          <a:p>
            <a:r>
              <a:rPr altLang="en-US" i="0" baseline="0" smtClean="0"/>
              <a:t>Transition: </a:t>
            </a:r>
            <a:r>
              <a:rPr altLang="en-US" b="0" baseline="0" smtClean="0">
                <a:solidFill>
                  <a:srgbClr val="C00000"/>
                </a:solidFill>
              </a:rPr>
              <a:t>Ask: </a:t>
            </a:r>
            <a:r>
              <a:rPr altLang="en-US" b="0" i="0" baseline="0" smtClean="0"/>
              <a:t>How many of you have as much energy left at the end of a day as you would like to have? </a:t>
            </a:r>
            <a:endParaRPr altLang="en-US" smtClean="0">
              <a:latin typeface="Arial" panose="020B0604020202020204" pitchFamily="34" charset="0"/>
            </a:endParaRPr>
          </a:p>
        </p:txBody>
      </p:sp>
    </p:spTree>
    <p:extLst>
      <p:ext uri="{BB962C8B-B14F-4D97-AF65-F5344CB8AC3E}">
        <p14:creationId xmlns:p14="http://schemas.microsoft.com/office/powerpoint/2010/main" val="191242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685800" y="762000"/>
            <a:ext cx="2292350" cy="1719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85800" y="2640013"/>
            <a:ext cx="6096000" cy="627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smtClean="0"/>
          </a:p>
          <a:p>
            <a:r>
              <a:rPr altLang="en-US" i="0" baseline="0" smtClean="0"/>
              <a:t>Time: </a:t>
            </a:r>
            <a:r>
              <a:rPr altLang="en-US" b="0" i="0" baseline="0" smtClean="0"/>
              <a:t>1-2 minutes</a:t>
            </a:r>
          </a:p>
          <a:p>
            <a:r>
              <a:rPr altLang="en-US" i="0" baseline="0" smtClean="0"/>
              <a:t>Objective: </a:t>
            </a:r>
            <a:r>
              <a:rPr altLang="en-US" b="0" i="0" baseline="0" smtClean="0"/>
              <a:t>Understand that emotions  such as fear, frustration, impatience and anger can have negative consequences for our physiology, resilience, health and performance.</a:t>
            </a:r>
            <a:endParaRPr altLang="en-US" smtClean="0"/>
          </a:p>
          <a:p>
            <a:r>
              <a:rPr altLang="en-US" i="0" baseline="0" smtClean="0"/>
              <a:t>Key Points: </a:t>
            </a:r>
            <a:endParaRPr altLang="en-US" b="0" i="0" baseline="0" smtClean="0"/>
          </a:p>
          <a:p>
            <a:pPr>
              <a:buFontTx/>
              <a:buChar char="•"/>
            </a:pPr>
            <a:r>
              <a:rPr altLang="en-US" b="0" i="0" baseline="0" smtClean="0"/>
              <a:t>Some emotions, attitudes and feelings such as impatience, anxiety, frustration and sadness reduce resilience and affect your ability to think clearly and communicate effectively.</a:t>
            </a:r>
          </a:p>
          <a:p>
            <a:pPr>
              <a:buFontTx/>
              <a:buChar char="•"/>
            </a:pPr>
            <a:r>
              <a:rPr altLang="en-US" b="0" baseline="0" smtClean="0">
                <a:solidFill>
                  <a:srgbClr val="C00000"/>
                </a:solidFill>
              </a:rPr>
              <a:t>Ask: </a:t>
            </a:r>
            <a:r>
              <a:rPr altLang="en-US" b="0" i="0" baseline="0" smtClean="0"/>
              <a:t>How clearly do you think when you feel overwhelmed or angry? </a:t>
            </a:r>
          </a:p>
          <a:p>
            <a:pPr>
              <a:buFontTx/>
              <a:buChar char="•"/>
            </a:pPr>
            <a:r>
              <a:rPr altLang="en-US" b="0" i="0" baseline="0" smtClean="0"/>
              <a:t>Big emotional upsets are not the only ones that drain your energy. More energy can be drained from the accumulation of quieter, ongoing emotional reactions. Both types affect your physiology, resilience health and performance. </a:t>
            </a:r>
          </a:p>
          <a:p>
            <a:pPr>
              <a:buFontTx/>
              <a:buChar char="•"/>
            </a:pPr>
            <a:r>
              <a:rPr altLang="en-US" b="0" baseline="0" smtClean="0"/>
              <a:t>(Point to slide.) </a:t>
            </a:r>
            <a:r>
              <a:rPr altLang="en-US" b="0" i="0" baseline="0" smtClean="0"/>
              <a:t>Research shows that </a:t>
            </a:r>
            <a:r>
              <a:rPr altLang="en-US" b="0" baseline="0" smtClean="0"/>
              <a:t>accumulated emotional reactions over time </a:t>
            </a:r>
            <a:r>
              <a:rPr altLang="en-US" b="0" i="0" baseline="0" smtClean="0"/>
              <a:t>can have a number of unhealthy effects on the body. </a:t>
            </a:r>
          </a:p>
          <a:p>
            <a:endParaRPr altLang="en-US" b="0" i="0" baseline="0" smtClean="0"/>
          </a:p>
          <a:p>
            <a:r>
              <a:rPr altLang="en-US" baseline="0" smtClean="0"/>
              <a:t>Additional Key Points: </a:t>
            </a:r>
            <a:endParaRPr altLang="en-US" b="0" i="0" baseline="0" smtClean="0"/>
          </a:p>
          <a:p>
            <a:pPr>
              <a:buFontTx/>
              <a:buChar char="•"/>
            </a:pPr>
            <a:r>
              <a:rPr altLang="en-US" b="0" i="0" baseline="0" smtClean="0"/>
              <a:t>Some emotions are easy to identify. Others run below the radar. </a:t>
            </a:r>
          </a:p>
          <a:p>
            <a:pPr>
              <a:buFontTx/>
              <a:buChar char="•"/>
            </a:pPr>
            <a:r>
              <a:rPr altLang="en-US" b="0" i="0" baseline="0" smtClean="0"/>
              <a:t>Emotions such as impatience, frustration and anxiety set in motion a cascade of over 1,400 biochemical and hormonal changes that turn up energy production and utilization processes in our body. In other words, we expend a lot of energy. </a:t>
            </a:r>
          </a:p>
          <a:p>
            <a:pPr>
              <a:buFontTx/>
              <a:buChar char="•"/>
            </a:pPr>
            <a:r>
              <a:rPr altLang="en-US" b="0" i="0" baseline="0" smtClean="0"/>
              <a:t>The stress hormone, cortisol, which is produced even during a brief emotional reaction such as when we feel anxious or impatient, sets in motion a cascade of biochemical changes that can last up to 12 hours. That</a:t>
            </a:r>
            <a:r>
              <a:rPr lang="ja-JP" altLang="en-US" b="0" i="0" baseline="0" smtClean="0"/>
              <a:t>’</a:t>
            </a:r>
            <a:r>
              <a:rPr altLang="ja-JP" b="0" i="0" baseline="0" smtClean="0"/>
              <a:t>s why emotional upsets during the day can have a disruptive effect on getting a good night</a:t>
            </a:r>
            <a:r>
              <a:rPr lang="ja-JP" altLang="en-US" b="0" i="0" baseline="0" smtClean="0"/>
              <a:t>’</a:t>
            </a:r>
            <a:r>
              <a:rPr altLang="ja-JP" b="0" i="0" baseline="0" smtClean="0"/>
              <a:t>s sleep. </a:t>
            </a:r>
          </a:p>
          <a:p>
            <a:endParaRPr altLang="en-US" b="0" i="0" baseline="0" smtClean="0"/>
          </a:p>
          <a:p>
            <a:r>
              <a:rPr altLang="en-US" i="0" baseline="0" smtClean="0"/>
              <a:t>Transition: </a:t>
            </a:r>
            <a:r>
              <a:rPr altLang="en-US" b="0" i="0" baseline="0" smtClean="0"/>
              <a:t>Contrast this with renewing emotions.</a:t>
            </a:r>
            <a:endParaRPr altLang="en-US" smtClean="0"/>
          </a:p>
        </p:txBody>
      </p:sp>
    </p:spTree>
    <p:extLst>
      <p:ext uri="{BB962C8B-B14F-4D97-AF65-F5344CB8AC3E}">
        <p14:creationId xmlns:p14="http://schemas.microsoft.com/office/powerpoint/2010/main" val="360174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Understand that renewing emotions have beneficial effects on our physiology, resilience, health and performance.</a:t>
            </a:r>
          </a:p>
          <a:p>
            <a:r>
              <a:rPr altLang="en-US" i="0" baseline="0" smtClean="0"/>
              <a:t>Key Points:</a:t>
            </a:r>
          </a:p>
          <a:p>
            <a:r>
              <a:rPr altLang="en-US" b="0" i="0" baseline="0" smtClean="0"/>
              <a:t>•Renewing emotions, attitudes and feelings recharge your inner battery. Emotions such as enjoyment, appreciation, adventure, love, care, patience and tolerance have positive effects on us physiologically.</a:t>
            </a:r>
          </a:p>
          <a:p>
            <a:r>
              <a:rPr altLang="en-US" b="0" i="0" baseline="0" smtClean="0"/>
              <a:t>•Positive emotions build resilience and rejuvenate us mentally, emotionally and physically.</a:t>
            </a:r>
          </a:p>
          <a:p>
            <a:r>
              <a:rPr altLang="en-US" b="0" i="0" baseline="0" smtClean="0"/>
              <a:t>•Research shows … </a:t>
            </a:r>
            <a:r>
              <a:rPr altLang="en-US" b="0" baseline="0" smtClean="0"/>
              <a:t>(Point to slide.)</a:t>
            </a:r>
          </a:p>
          <a:p>
            <a:endParaRPr altLang="en-US" baseline="0" smtClean="0"/>
          </a:p>
          <a:p>
            <a:r>
              <a:rPr altLang="en-US" baseline="0" smtClean="0"/>
              <a:t>Additional Key Point:</a:t>
            </a:r>
          </a:p>
          <a:p>
            <a:r>
              <a:rPr altLang="en-US" b="0" i="0" baseline="0" smtClean="0"/>
              <a:t>•Positive emotions also set in motion over 1,400 biochemical and hormonal changes, but the changes are a very different set of hormones than those caused by depleting emotions. One of these hormones is DHEA, which is associated with renewal, improved immunity and vitality.</a:t>
            </a:r>
          </a:p>
          <a:p>
            <a:endParaRPr altLang="en-US" i="0" baseline="0" smtClean="0"/>
          </a:p>
          <a:p>
            <a:endParaRPr altLang="en-US" i="0" baseline="0" smtClean="0"/>
          </a:p>
          <a:p>
            <a:r>
              <a:rPr altLang="en-US" i="0" baseline="0" smtClean="0"/>
              <a:t>Transition: </a:t>
            </a:r>
            <a:r>
              <a:rPr altLang="en-US" b="0" i="0" baseline="0" smtClean="0"/>
              <a:t>It’s important to become smarter about how we spend our energy.</a:t>
            </a:r>
            <a:endParaRPr altLang="en-US" smtClean="0">
              <a:latin typeface="Arial" panose="020B0604020202020204" pitchFamily="34" charset="0"/>
            </a:endParaRPr>
          </a:p>
        </p:txBody>
      </p:sp>
    </p:spTree>
    <p:extLst>
      <p:ext uri="{BB962C8B-B14F-4D97-AF65-F5344CB8AC3E}">
        <p14:creationId xmlns:p14="http://schemas.microsoft.com/office/powerpoint/2010/main" val="349127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735013" y="2362200"/>
            <a:ext cx="585152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z="1000" i="0" baseline="0" smtClean="0"/>
              <a:t>Time: </a:t>
            </a:r>
            <a:r>
              <a:rPr altLang="en-US" sz="1000" b="0" i="0" baseline="0" smtClean="0"/>
              <a:t>30 seconds </a:t>
            </a:r>
            <a:r>
              <a:rPr altLang="en-US" sz="1000" i="0" baseline="0" smtClean="0"/>
              <a:t>Objective: </a:t>
            </a:r>
            <a:r>
              <a:rPr altLang="en-US" sz="1000" b="0" i="0" baseline="0" smtClean="0"/>
              <a:t>Introduce the Depletion to Renewal Grid.</a:t>
            </a:r>
          </a:p>
          <a:p>
            <a:r>
              <a:rPr altLang="en-US" sz="1000" i="0" baseline="0" smtClean="0"/>
              <a:t>Key Points: </a:t>
            </a:r>
            <a:r>
              <a:rPr altLang="en-US" sz="1000" b="0" i="0" baseline="0" smtClean="0"/>
              <a:t>The Depletion to Renewal Grid is a research-based tool that provides a visual illustration of the relationship between typical emotional responses, their intensity and how those responses affect energy, performance, communication, resilience and the ability to self-regulate. </a:t>
            </a:r>
          </a:p>
          <a:p>
            <a:pPr fontAlgn="ctr"/>
            <a:r>
              <a:rPr altLang="en-US" sz="1000" i="0" baseline="0" smtClean="0"/>
              <a:t>Transition: </a:t>
            </a:r>
            <a:r>
              <a:rPr altLang="en-US" sz="1000" b="0" i="0" baseline="0" smtClean="0"/>
              <a:t>Emotions are not “good or bad” but they are primary drivers of physiology.  This next exercise illustrates how different emotions – depleting or renewing – affect two primary systems.  </a:t>
            </a:r>
            <a:r>
              <a:rPr altLang="en-US" sz="1000" b="0" baseline="0" smtClean="0"/>
              <a:t>(Click to Grid).</a:t>
            </a:r>
          </a:p>
          <a:p>
            <a:r>
              <a:rPr altLang="en-US" sz="1000" i="0" baseline="0" smtClean="0"/>
              <a:t>Depletion to Renewal – Exercise </a:t>
            </a:r>
            <a:endParaRPr altLang="en-US" sz="1000" b="0" i="0" baseline="0" smtClean="0"/>
          </a:p>
          <a:p>
            <a:r>
              <a:rPr altLang="en-US" sz="1000" i="0" baseline="0" smtClean="0"/>
              <a:t>Time: </a:t>
            </a:r>
            <a:r>
              <a:rPr altLang="en-US" sz="1000" b="0" i="0" baseline="0" smtClean="0"/>
              <a:t>Exercise total: 20 minutes  </a:t>
            </a:r>
            <a:r>
              <a:rPr altLang="en-US" sz="1000" i="0" baseline="0" smtClean="0"/>
              <a:t>Objectives: </a:t>
            </a:r>
            <a:r>
              <a:rPr altLang="en-US" sz="1000" b="0" i="0" baseline="0" smtClean="0"/>
              <a:t> Identify two systems affected by emotions: the autonomic nervous system and hormonal system. Identify emotions and where they land on the Depletion to Renewal Grid. Engage the audience in self-awareness around what emotions they experience. Develop understand ing that depleting or renewing emotions have different effects on our physiology. </a:t>
            </a:r>
            <a:r>
              <a:rPr altLang="en-US" sz="1000" i="0" baseline="0" smtClean="0"/>
              <a:t>Key Points:</a:t>
            </a:r>
            <a:endParaRPr altLang="en-US" sz="1000" b="0" i="0" baseline="0" smtClean="0"/>
          </a:p>
          <a:p>
            <a:pPr>
              <a:buFontTx/>
              <a:buChar char="•"/>
            </a:pPr>
            <a:r>
              <a:rPr altLang="en-US" sz="1000" b="0" baseline="0" smtClean="0"/>
              <a:t>(Show the slide and then blacken the screen. (Note: if you don't have a flip chart or white board, talk through the Grid using the slide.)</a:t>
            </a:r>
            <a:endParaRPr altLang="en-US" sz="1000" b="0" i="0" baseline="0" smtClean="0"/>
          </a:p>
          <a:p>
            <a:pPr fontAlgn="ctr">
              <a:buFontTx/>
              <a:buChar char="•"/>
            </a:pPr>
            <a:r>
              <a:rPr altLang="en-US" sz="1000" b="0" baseline="0" smtClean="0"/>
              <a:t>Take the audience through the Depletion to Renewal Grid using a Flip Chart or White board.  Draw a vertical line as you explain the ANS: </a:t>
            </a:r>
            <a:r>
              <a:rPr altLang="en-US" sz="1000" b="0" i="0" baseline="0" smtClean="0"/>
              <a:t> The vertical line represents the Autonomic Nervous System (ANS).  </a:t>
            </a:r>
          </a:p>
          <a:p>
            <a:pPr fontAlgn="ctr">
              <a:buFontTx/>
              <a:buChar char="•"/>
            </a:pPr>
            <a:r>
              <a:rPr altLang="en-US" sz="1000" b="0" i="0" baseline="0" smtClean="0"/>
              <a:t>The ANS has two branches, one that speeds things up (increases heart rate) – sympathetic branch – and one that slows things down (decreases heart rate) – parasympathetic branch. (Write sympathetic – high heart rate at the top of the vertical line. Write parasympathetic – low heart rate at the bottom.  Under parasympathetic, write relaxation). The ANS governs 90% of our body’s internal functions.  </a:t>
            </a:r>
          </a:p>
          <a:p>
            <a:pPr fontAlgn="ctr">
              <a:buFontTx/>
              <a:buChar char="•"/>
            </a:pPr>
            <a:r>
              <a:rPr altLang="en-US" sz="1000" b="0" baseline="0" smtClean="0"/>
              <a:t>Draw a horizontal line in the middle of the vertical line as you explain</a:t>
            </a:r>
            <a:r>
              <a:rPr altLang="en-US" sz="1000" b="0" i="0" baseline="0" smtClean="0"/>
              <a:t>: The horizontal line represents a key part of the hormonal system that regulates many other hormones and systems. Hormones are important because once secreted, some of them will remain active and circulating in the body for hours and have a long lasting effect. There are two key hormones that are impacted by the emotions we experience:  Cortisol and DHEA.</a:t>
            </a:r>
          </a:p>
          <a:p>
            <a:pPr fontAlgn="ctr">
              <a:buFontTx/>
              <a:buChar char="•"/>
            </a:pPr>
            <a:r>
              <a:rPr altLang="en-US" sz="1000" b="0" baseline="0" smtClean="0"/>
              <a:t>(Write cortisol on the left side and explain)</a:t>
            </a:r>
            <a:r>
              <a:rPr altLang="en-US" sz="1000" b="0" i="0" baseline="0" smtClean="0"/>
              <a:t>, Cortisol is commonly known as the “stress hormone”.  (Write DHEA on the right side and explain), DHEA is commonly known as the “vitality hormone”.  </a:t>
            </a:r>
            <a:r>
              <a:rPr altLang="en-US" sz="1000" b="0" baseline="0" smtClean="0"/>
              <a:t>(People need to know that cortisol is a hormone we need, but when we secrete too much or too little, there can be health implications—see references in the back of the guidebook.)</a:t>
            </a:r>
            <a:r>
              <a:rPr altLang="en-US" sz="1000" b="0" i="0" baseline="0" smtClean="0"/>
              <a:t> </a:t>
            </a:r>
          </a:p>
          <a:p>
            <a:pPr fontAlgn="ctr">
              <a:buFontTx/>
              <a:buChar char="•"/>
            </a:pPr>
            <a:r>
              <a:rPr altLang="en-US" sz="1000" b="0" i="0" baseline="0" smtClean="0"/>
              <a:t>We all experience a wide range of emotions throughout a typical day. We may land all over the grid; we’re human so this is normal. </a:t>
            </a:r>
          </a:p>
          <a:p>
            <a:pPr fontAlgn="ctr">
              <a:buFontTx/>
              <a:buChar char="•"/>
            </a:pPr>
            <a:r>
              <a:rPr altLang="en-US" sz="1000" b="0" i="0" baseline="0" smtClean="0"/>
              <a:t>Our focus today is to identify those emotions, where they land on the grid and to learn techniques to help us cultivate more renewing emotions to enhance our resilience and charge our inner battery. </a:t>
            </a:r>
            <a:r>
              <a:rPr altLang="en-US" sz="1000" b="0" baseline="0" smtClean="0"/>
              <a:t>(Trainer solicits </a:t>
            </a:r>
            <a:r>
              <a:rPr altLang="en-US" sz="1000" b="0" u="sng" baseline="0" smtClean="0"/>
              <a:t>one or two </a:t>
            </a:r>
            <a:r>
              <a:rPr altLang="en-US" sz="1000" b="0" baseline="0" smtClean="0"/>
              <a:t>examples for each quadrant. Start in the upper LEFT quadrant of the Grid and work your way around to the upper right.) </a:t>
            </a:r>
          </a:p>
          <a:p>
            <a:pPr>
              <a:buFontTx/>
              <a:buChar char="•"/>
            </a:pPr>
            <a:endParaRPr altLang="en-US" sz="1000" b="0" i="0" baseline="0" smtClean="0"/>
          </a:p>
          <a:p>
            <a:pPr>
              <a:buFontTx/>
              <a:buChar char="•"/>
            </a:pPr>
            <a:endParaRPr altLang="en-US" smtClean="0"/>
          </a:p>
        </p:txBody>
      </p:sp>
    </p:spTree>
    <p:extLst>
      <p:ext uri="{BB962C8B-B14F-4D97-AF65-F5344CB8AC3E}">
        <p14:creationId xmlns:p14="http://schemas.microsoft.com/office/powerpoint/2010/main" val="181006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sz="quarter" idx="10"/>
          </p:nvPr>
        </p:nvSpPr>
        <p:spPr bwMode="auto">
          <a:xfrm>
            <a:off x="762000" y="2362200"/>
            <a:ext cx="5851525" cy="678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ctr"/>
            <a:r>
              <a:rPr altLang="en-US" sz="1000" smtClean="0"/>
              <a:t>Exercise: </a:t>
            </a:r>
          </a:p>
          <a:p>
            <a:pPr fontAlgn="ctr"/>
            <a:r>
              <a:rPr altLang="en-US" sz="1000" b="0" smtClean="0"/>
              <a:t>Now ask the participants to go to their guidebook and take 2-3 minutes to fill in the four quadrants.  </a:t>
            </a:r>
          </a:p>
          <a:p>
            <a:pPr fontAlgn="ctr"/>
            <a:endParaRPr altLang="en-US" sz="1000" b="0" smtClean="0"/>
          </a:p>
          <a:p>
            <a:pPr fontAlgn="ctr"/>
            <a:r>
              <a:rPr altLang="en-US" sz="1000" smtClean="0"/>
              <a:t>Ask:  </a:t>
            </a:r>
            <a:r>
              <a:rPr altLang="en-US" sz="1000" b="0" smtClean="0"/>
              <a:t>Ask yourself what emotions you have experienced over the last week or so that depleted you (drained your inner battery) and what emotions renewed you (charged your inner battery).  Any questions?</a:t>
            </a:r>
          </a:p>
          <a:p>
            <a:pPr fontAlgn="ctr"/>
            <a:r>
              <a:rPr altLang="en-US" sz="1000" b="0" smtClean="0"/>
              <a:t>If needed, share more examples that could help participants fill in their Grid:</a:t>
            </a:r>
          </a:p>
          <a:p>
            <a:pPr fontAlgn="ctr">
              <a:buFontTx/>
              <a:buChar char="•"/>
            </a:pPr>
            <a:r>
              <a:rPr altLang="en-US" sz="1000" b="0" i="0" smtClean="0"/>
              <a:t>Frustrated in a meeting</a:t>
            </a:r>
          </a:p>
          <a:p>
            <a:pPr fontAlgn="ctr">
              <a:buFontTx/>
              <a:buChar char="•"/>
            </a:pPr>
            <a:r>
              <a:rPr altLang="en-US" sz="1000" b="0" i="0" smtClean="0"/>
              <a:t>Angry over a communication</a:t>
            </a:r>
          </a:p>
          <a:p>
            <a:pPr fontAlgn="ctr">
              <a:buFontTx/>
              <a:buChar char="•"/>
            </a:pPr>
            <a:r>
              <a:rPr altLang="en-US" sz="1000" b="0" i="0" smtClean="0"/>
              <a:t>Sad because a friend is ill</a:t>
            </a:r>
          </a:p>
          <a:p>
            <a:pPr fontAlgn="ctr">
              <a:buFontTx/>
              <a:buChar char="•"/>
            </a:pPr>
            <a:r>
              <a:rPr altLang="en-US" sz="1000" b="0" i="0" smtClean="0"/>
              <a:t>Depressed because you don’t have enough family time</a:t>
            </a:r>
          </a:p>
          <a:p>
            <a:pPr fontAlgn="ctr">
              <a:buFontTx/>
              <a:buChar char="•"/>
            </a:pPr>
            <a:r>
              <a:rPr altLang="en-US" sz="1000" b="0" i="0" smtClean="0"/>
              <a:t>Peaceful or calm at the end of a good day</a:t>
            </a:r>
          </a:p>
          <a:p>
            <a:pPr fontAlgn="ctr">
              <a:buFontTx/>
              <a:buChar char="•"/>
            </a:pPr>
            <a:r>
              <a:rPr altLang="en-US" sz="1000" b="0" i="0" smtClean="0"/>
              <a:t>Excited after hearing good news</a:t>
            </a:r>
          </a:p>
          <a:p>
            <a:pPr fontAlgn="ctr">
              <a:buFontTx/>
              <a:buChar char="•"/>
            </a:pPr>
            <a:r>
              <a:rPr altLang="en-US" sz="1000" b="0" i="0" smtClean="0"/>
              <a:t>Exhilarated after a great ski run</a:t>
            </a:r>
          </a:p>
          <a:p>
            <a:pPr fontAlgn="ctr"/>
            <a:r>
              <a:rPr altLang="en-US" sz="1000" b="0" smtClean="0"/>
              <a:t>(Give the audience 3-4 minutes to fill out their grid).</a:t>
            </a:r>
          </a:p>
          <a:p>
            <a:pPr fontAlgn="ctr"/>
            <a:r>
              <a:rPr altLang="en-US" sz="1000" b="0" smtClean="0"/>
              <a:t>Ask the participants to bring their attention back to the front of the room. </a:t>
            </a:r>
          </a:p>
          <a:p>
            <a:pPr fontAlgn="ctr"/>
            <a:r>
              <a:rPr altLang="en-US" sz="1000" b="0" smtClean="0"/>
              <a:t>(Debrief by gathering examples from the participants, starting in the upper left and working your way around to the upper right. Get as many examples as you can to fill in the Flip Chart.</a:t>
            </a:r>
          </a:p>
          <a:p>
            <a:pPr fontAlgn="ctr"/>
            <a:r>
              <a:rPr altLang="en-US" sz="1000" b="0" smtClean="0"/>
              <a:t>(NOTE: If someone says exhausted, tired, etc., in any of the left hand quadrants, coach them to find out the accompanying emotion.  Write only the emotion in the quadrants.) </a:t>
            </a:r>
          </a:p>
          <a:p>
            <a:pPr fontAlgn="ctr"/>
            <a:r>
              <a:rPr altLang="en-US" sz="1000" b="0" smtClean="0"/>
              <a:t>(If someone says ‘relaxed’ for the lower right quadrant, coach them to find out the renewing emotion they experienced when they were relaxed. This is a time you could remind them of the difference between coherence and relaxation. Write only the emotion in the lower right quadrant.)</a:t>
            </a:r>
          </a:p>
          <a:p>
            <a:pPr fontAlgn="ctr"/>
            <a:r>
              <a:rPr altLang="en-US" sz="1000" b="0" smtClean="0"/>
              <a:t>(Point to the entire left side of the grid):</a:t>
            </a:r>
          </a:p>
          <a:p>
            <a:pPr fontAlgn="ctr"/>
            <a:r>
              <a:rPr altLang="en-US" sz="1000" b="0" smtClean="0"/>
              <a:t>Say:  </a:t>
            </a:r>
            <a:r>
              <a:rPr altLang="en-US" sz="1000" b="0" i="0" smtClean="0"/>
              <a:t>The entire left side of this grid represents the depleting emotions – draining our inner battery.</a:t>
            </a:r>
          </a:p>
          <a:p>
            <a:pPr fontAlgn="ctr"/>
            <a:r>
              <a:rPr altLang="en-US" sz="1000" b="0" smtClean="0"/>
              <a:t>(Point to the entire right side of the grid): </a:t>
            </a:r>
          </a:p>
          <a:p>
            <a:pPr fontAlgn="ctr"/>
            <a:r>
              <a:rPr altLang="en-US" sz="1000" b="0" smtClean="0"/>
              <a:t>Say:  </a:t>
            </a:r>
            <a:r>
              <a:rPr altLang="en-US" sz="1000" b="0" i="0" smtClean="0"/>
              <a:t>The entire right side represents the renewing side of the grid – charging our inner battery. </a:t>
            </a:r>
          </a:p>
          <a:p>
            <a:pPr fontAlgn="ctr"/>
            <a:r>
              <a:rPr altLang="en-US" sz="1000" b="0" smtClean="0"/>
              <a:t>(When you finish filling out the Grid:) </a:t>
            </a:r>
          </a:p>
          <a:p>
            <a:pPr fontAlgn="ctr"/>
            <a:endParaRPr altLang="en-US" sz="1000" b="0" smtClean="0"/>
          </a:p>
          <a:p>
            <a:pPr fontAlgn="ctr"/>
            <a:r>
              <a:rPr altLang="en-US" sz="1000" b="0" smtClean="0"/>
              <a:t>Ask four questions:</a:t>
            </a:r>
          </a:p>
          <a:p>
            <a:pPr fontAlgn="ctr">
              <a:buFontTx/>
              <a:buChar char="•"/>
            </a:pPr>
            <a:r>
              <a:rPr altLang="en-US" sz="1000" b="0" i="0" smtClean="0"/>
              <a:t>What emotions do you experience regularly that are renewing?  </a:t>
            </a:r>
          </a:p>
          <a:p>
            <a:pPr fontAlgn="ctr">
              <a:buFontTx/>
              <a:buChar char="•"/>
            </a:pPr>
            <a:r>
              <a:rPr altLang="en-US" sz="1000" b="0" i="0" smtClean="0"/>
              <a:t>What emotions do you experience regularly that are depleting?  </a:t>
            </a:r>
          </a:p>
          <a:p>
            <a:pPr fontAlgn="ctr">
              <a:buFontTx/>
              <a:buChar char="•"/>
            </a:pPr>
            <a:r>
              <a:rPr altLang="en-US" sz="1000" b="0" i="0" smtClean="0"/>
              <a:t>In which quadrant do you spend most of your time? </a:t>
            </a:r>
          </a:p>
          <a:p>
            <a:pPr fontAlgn="ctr">
              <a:buFontTx/>
              <a:buChar char="•"/>
            </a:pPr>
            <a:r>
              <a:rPr altLang="en-US" sz="1000" b="0" i="0" smtClean="0"/>
              <a:t>Where would you like to spend more time?</a:t>
            </a:r>
          </a:p>
          <a:p>
            <a:pPr fontAlgn="ctr"/>
            <a:r>
              <a:rPr altLang="en-US" sz="1000" b="0" i="0" smtClean="0"/>
              <a:t> </a:t>
            </a:r>
          </a:p>
          <a:p>
            <a:pPr fontAlgn="ctr"/>
            <a:r>
              <a:rPr altLang="en-US" sz="1000" b="0" i="0" smtClean="0"/>
              <a:t>The goal is to spend more time on the right side of this grid than the left.  Life happens so we won’t always be able to do that, but the more time we spend on the right side, we increase our inner battery and build resilience</a:t>
            </a:r>
            <a:r>
              <a:rPr altLang="en-US" sz="1000" b="0" smtClean="0"/>
              <a:t>. </a:t>
            </a:r>
          </a:p>
          <a:p>
            <a:pPr fontAlgn="ctr"/>
            <a:r>
              <a:rPr altLang="en-US" sz="1000" smtClean="0"/>
              <a:t>Transition:  </a:t>
            </a:r>
            <a:r>
              <a:rPr altLang="en-US" sz="1000" b="0" i="0" smtClean="0"/>
              <a:t>We have already learned two intelligent energy self-regulation techniques that can help bring synchronization to the Autonomic Nervous System: Heart-Focused Breathing and Inner-Ease; now let’s add another self-regulation technique to add even more coherence to our physiology to balance the two key hormones that are affected by our emotions.</a:t>
            </a:r>
          </a:p>
          <a:p>
            <a:r>
              <a:rPr altLang="en-US" smtClean="0"/>
              <a:t> </a:t>
            </a:r>
          </a:p>
          <a:p>
            <a:endParaRPr altLang="en-US" smtClean="0"/>
          </a:p>
        </p:txBody>
      </p:sp>
      <p:sp>
        <p:nvSpPr>
          <p:cNvPr id="48132" name="TextBox 3"/>
          <p:cNvSpPr txBox="1">
            <a:spLocks noChangeArrowheads="1"/>
          </p:cNvSpPr>
          <p:nvPr/>
        </p:nvSpPr>
        <p:spPr bwMode="auto">
          <a:xfrm>
            <a:off x="2716213" y="609600"/>
            <a:ext cx="426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ctr" hangingPunct="1"/>
            <a:r>
              <a:rPr lang="en-US" altLang="en-US" sz="1000" i="1">
                <a:latin typeface="Calibri" panose="020F0502020204030204" pitchFamily="34" charset="0"/>
              </a:rPr>
              <a:t>(Now, point to the upper LEFT quadrant of the Grid):</a:t>
            </a:r>
          </a:p>
          <a:p>
            <a:pPr eaLnBrk="1" fontAlgn="ctr" hangingPunct="1"/>
            <a:r>
              <a:rPr lang="en-US" altLang="en-US" sz="1000">
                <a:latin typeface="Calibri" panose="020F0502020204030204" pitchFamily="34" charset="0"/>
              </a:rPr>
              <a:t>Ask:  What is one example of a depleting emotion that speeds up heart rate? </a:t>
            </a:r>
          </a:p>
          <a:p>
            <a:pPr eaLnBrk="1" fontAlgn="ctr" hangingPunct="1"/>
            <a:r>
              <a:rPr lang="en-US" altLang="en-US" sz="1000">
                <a:latin typeface="Calibri" panose="020F0502020204030204" pitchFamily="34" charset="0"/>
              </a:rPr>
              <a:t>Now let’s move down to the lower LEFT quadrant.</a:t>
            </a:r>
          </a:p>
          <a:p>
            <a:pPr eaLnBrk="1" fontAlgn="ctr" hangingPunct="1"/>
            <a:r>
              <a:rPr lang="en-US" altLang="en-US" sz="1000">
                <a:latin typeface="Calibri" panose="020F0502020204030204" pitchFamily="34" charset="0"/>
              </a:rPr>
              <a:t>Ask:  What would be one depleting emotion where we experience a low heart rate?</a:t>
            </a:r>
          </a:p>
          <a:p>
            <a:pPr eaLnBrk="1" fontAlgn="ctr" hangingPunct="1"/>
            <a:r>
              <a:rPr lang="en-US" altLang="en-US" sz="1000" i="1">
                <a:latin typeface="Calibri" panose="020F0502020204030204" pitchFamily="34" charset="0"/>
              </a:rPr>
              <a:t>(Point to the lower RIGHT quadrant):</a:t>
            </a:r>
          </a:p>
          <a:p>
            <a:pPr eaLnBrk="1" fontAlgn="ctr" hangingPunct="1"/>
            <a:r>
              <a:rPr lang="en-US" altLang="en-US" sz="1000">
                <a:latin typeface="Calibri" panose="020F0502020204030204" pitchFamily="34" charset="0"/>
              </a:rPr>
              <a:t>Ask:  What is one example of a renewing emotion that is accompanied by a low heart rate?</a:t>
            </a:r>
          </a:p>
          <a:p>
            <a:pPr eaLnBrk="1" fontAlgn="ctr" hangingPunct="1"/>
            <a:r>
              <a:rPr lang="en-US" altLang="en-US" sz="1000" i="1">
                <a:latin typeface="Calibri" panose="020F0502020204030204" pitchFamily="34" charset="0"/>
              </a:rPr>
              <a:t>(Point to the upper RIGHT quadrant):</a:t>
            </a:r>
          </a:p>
          <a:p>
            <a:pPr eaLnBrk="1" hangingPunct="1"/>
            <a:r>
              <a:rPr lang="en-US" altLang="en-US" sz="1000">
                <a:latin typeface="Calibri" panose="020F0502020204030204" pitchFamily="34" charset="0"/>
              </a:rPr>
              <a:t>Ask:  How about one example of a renewing emotion that is accompanied by a high heart rate?</a:t>
            </a:r>
          </a:p>
          <a:p>
            <a:pPr eaLnBrk="1" hangingPunct="1"/>
            <a:endParaRPr lang="en-US" altLang="en-US" sz="1000">
              <a:latin typeface="Calibri" panose="020F0502020204030204" pitchFamily="34" charset="0"/>
            </a:endParaRPr>
          </a:p>
        </p:txBody>
      </p:sp>
    </p:spTree>
    <p:extLst>
      <p:ext uri="{BB962C8B-B14F-4D97-AF65-F5344CB8AC3E}">
        <p14:creationId xmlns:p14="http://schemas.microsoft.com/office/powerpoint/2010/main" val="425098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30 seconds</a:t>
            </a:r>
          </a:p>
          <a:p>
            <a:r>
              <a:rPr altLang="en-US" i="0" baseline="0" smtClean="0"/>
              <a:t>Objective: </a:t>
            </a:r>
            <a:r>
              <a:rPr altLang="en-US" b="0" i="0" baseline="0" smtClean="0"/>
              <a:t>Introduce the concept of intelligent energy management.</a:t>
            </a:r>
          </a:p>
          <a:p>
            <a:r>
              <a:rPr altLang="en-US" i="0" baseline="0" smtClean="0"/>
              <a:t>Key Point:</a:t>
            </a:r>
          </a:p>
          <a:p>
            <a:r>
              <a:rPr altLang="en-US" b="0" i="0" baseline="0" smtClean="0"/>
              <a:t>•Building and sustaining resilience is the intelligent management of our energy expenditures and our ability to recharge more quickly.</a:t>
            </a:r>
          </a:p>
          <a:p>
            <a:endParaRPr altLang="en-US" i="0" baseline="0" smtClean="0"/>
          </a:p>
          <a:p>
            <a:endParaRPr altLang="en-US" i="0" baseline="0" smtClean="0"/>
          </a:p>
          <a:p>
            <a:r>
              <a:rPr altLang="en-US" i="0" baseline="0" smtClean="0"/>
              <a:t>Transition: </a:t>
            </a:r>
            <a:r>
              <a:rPr altLang="en-US" b="0" i="0" baseline="0" smtClean="0"/>
              <a:t>To more intelligently manage our energy, we have to become more aware of our unnecessary energy expenditures.</a:t>
            </a:r>
            <a:endParaRPr altLang="en-US" smtClean="0">
              <a:solidFill>
                <a:srgbClr val="223526"/>
              </a:solidFill>
            </a:endParaRPr>
          </a:p>
        </p:txBody>
      </p:sp>
    </p:spTree>
    <p:extLst>
      <p:ext uri="{BB962C8B-B14F-4D97-AF65-F5344CB8AC3E}">
        <p14:creationId xmlns:p14="http://schemas.microsoft.com/office/powerpoint/2010/main" val="416391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533400" y="2362200"/>
            <a:ext cx="61563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Build program credibility.</a:t>
            </a:r>
          </a:p>
          <a:p>
            <a:r>
              <a:rPr altLang="en-US" i="0" baseline="0" smtClean="0"/>
              <a:t>Key Points:</a:t>
            </a:r>
            <a:endParaRPr altLang="en-US" b="0" i="0" baseline="0" smtClean="0"/>
          </a:p>
          <a:p>
            <a:pPr>
              <a:buFontTx/>
              <a:buChar char="•"/>
            </a:pPr>
            <a:r>
              <a:rPr altLang="en-US" b="0" i="0" baseline="0" smtClean="0"/>
              <a:t>Many people around the world and in a variety of organizations use the HeartMath System. </a:t>
            </a:r>
          </a:p>
          <a:p>
            <a:pPr>
              <a:buFontTx/>
              <a:buChar char="•"/>
            </a:pPr>
            <a:r>
              <a:rPr altLang="en-US" b="0" i="0" baseline="0" smtClean="0"/>
              <a:t>The resilience-building skills are taught in various training programs tailored to specific types of audiences.</a:t>
            </a:r>
          </a:p>
          <a:p>
            <a:endParaRPr altLang="en-US" b="0" i="0" baseline="0" smtClean="0"/>
          </a:p>
          <a:p>
            <a:r>
              <a:rPr altLang="en-US" baseline="0" smtClean="0"/>
              <a:t>Additional Key Points: </a:t>
            </a:r>
            <a:endParaRPr altLang="en-US" b="0" i="0" baseline="0" smtClean="0"/>
          </a:p>
          <a:p>
            <a:r>
              <a:rPr altLang="en-US" b="0" i="0" baseline="0" smtClean="0"/>
              <a:t>• The HeartMath System is used by: Businesses, nonprofits, hospitals and health professionals that want to improve the culture of their workplace environments and reduce escalating health-care costs.</a:t>
            </a:r>
          </a:p>
          <a:p>
            <a:r>
              <a:rPr altLang="en-US" b="0" i="0" baseline="0" smtClean="0"/>
              <a:t>• Police, fire and corrections organizations that want to improve their personnel’s ability to respond effectively and appropriately without the depleting effects of prolonged stress. </a:t>
            </a:r>
          </a:p>
          <a:p>
            <a:r>
              <a:rPr altLang="en-US" b="0" i="0" baseline="0" smtClean="0"/>
              <a:t>• Schools, universities and youth agencies that want to improve student behavior and academic performance while lowering stress.</a:t>
            </a:r>
          </a:p>
          <a:p>
            <a:r>
              <a:rPr altLang="en-US" b="0" i="0" baseline="0" smtClean="0"/>
              <a:t>• Olympic teams and elite athletes who want to gain an advantage in their performances.</a:t>
            </a:r>
          </a:p>
          <a:p>
            <a:r>
              <a:rPr altLang="en-US" b="0" i="0" baseline="0" smtClean="0"/>
              <a:t>Military personnel seeking to build stress resilience and reduce post-traumatic stress disorder.</a:t>
            </a:r>
          </a:p>
          <a:p>
            <a:endParaRPr altLang="en-US" b="0" i="0" baseline="0" smtClean="0"/>
          </a:p>
          <a:p>
            <a:endParaRPr altLang="en-US" b="0" i="0" baseline="0" smtClean="0"/>
          </a:p>
          <a:p>
            <a:r>
              <a:rPr altLang="en-US" i="0" baseline="0" smtClean="0"/>
              <a:t>Transition: </a:t>
            </a:r>
            <a:r>
              <a:rPr altLang="en-US" b="0" i="0" baseline="0" smtClean="0"/>
              <a:t>Research across a wide range of topics and applications validates the HeartMath System.</a:t>
            </a:r>
            <a:endParaRPr altLang="en-US" smtClean="0"/>
          </a:p>
        </p:txBody>
      </p:sp>
    </p:spTree>
    <p:extLst>
      <p:ext uri="{BB962C8B-B14F-4D97-AF65-F5344CB8AC3E}">
        <p14:creationId xmlns:p14="http://schemas.microsoft.com/office/powerpoint/2010/main" val="233473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6-8 minutes</a:t>
            </a:r>
          </a:p>
          <a:p>
            <a:r>
              <a:rPr altLang="en-US" i="0" baseline="0" smtClean="0"/>
              <a:t>Objective: </a:t>
            </a:r>
            <a:r>
              <a:rPr altLang="en-US" b="0" i="0" baseline="0" smtClean="0"/>
              <a:t>Inform participants that the first step in increasing resilience is identifying unnecessary energy expenditures.</a:t>
            </a:r>
          </a:p>
          <a:p>
            <a:endParaRPr altLang="en-US" i="0" baseline="0" smtClean="0"/>
          </a:p>
          <a:p>
            <a:r>
              <a:rPr altLang="en-US" i="0" baseline="0" smtClean="0"/>
              <a:t>Key Points:</a:t>
            </a:r>
          </a:p>
          <a:p>
            <a:r>
              <a:rPr altLang="en-US" b="0" i="0" baseline="0" smtClean="0"/>
              <a:t>•Identifying where you are draining your energy is the first step in building resilience.</a:t>
            </a:r>
          </a:p>
          <a:p>
            <a:r>
              <a:rPr altLang="en-US" b="0" i="0" baseline="0" smtClean="0"/>
              <a:t>•You can’t plug leaks if you don’t know where you are draining your energy.</a:t>
            </a:r>
          </a:p>
          <a:p>
            <a:r>
              <a:rPr altLang="en-US" b="0" i="0" baseline="0" smtClean="0"/>
              <a:t>•Let’s turn to the Energy-Depleting Situations Exercise in the Guidebook.</a:t>
            </a:r>
          </a:p>
          <a:p>
            <a:r>
              <a:rPr altLang="en-US" b="0" i="0" baseline="0" smtClean="0"/>
              <a:t>•Identify situations, events, interactions or attitudes that drain your inner battery and write them down.</a:t>
            </a:r>
          </a:p>
          <a:p>
            <a:r>
              <a:rPr altLang="en-US" b="0" i="0" baseline="0" smtClean="0"/>
              <a:t>•Identify or name the feeling or emotion you experienced for each: for example, impatience, resentment, anxiety or anger.</a:t>
            </a:r>
          </a:p>
          <a:p>
            <a:r>
              <a:rPr altLang="en-US" b="0" i="0" baseline="0" smtClean="0"/>
              <a:t>•Identify your current solution for handling those situations.</a:t>
            </a:r>
          </a:p>
          <a:p>
            <a:r>
              <a:rPr altLang="en-US" b="0" i="0" baseline="0" smtClean="0"/>
              <a:t>•</a:t>
            </a:r>
            <a:r>
              <a:rPr altLang="en-US" b="0" baseline="0" smtClean="0"/>
              <a:t>(Give participants a couple of minutes to complete exercise, then debrief them.)</a:t>
            </a:r>
          </a:p>
          <a:p>
            <a:r>
              <a:rPr altLang="en-US" b="0" i="0" baseline="0" smtClean="0"/>
              <a:t>•</a:t>
            </a:r>
            <a:r>
              <a:rPr altLang="en-US" b="0" baseline="0" smtClean="0">
                <a:solidFill>
                  <a:srgbClr val="C00000"/>
                </a:solidFill>
              </a:rPr>
              <a:t>Ask: </a:t>
            </a:r>
            <a:r>
              <a:rPr altLang="en-US" b="0" i="0" baseline="0" smtClean="0"/>
              <a:t>What are some examples of unnecessary energy expenditures?</a:t>
            </a:r>
          </a:p>
          <a:p>
            <a:endParaRPr altLang="en-US" i="0" baseline="0" smtClean="0"/>
          </a:p>
          <a:p>
            <a:endParaRPr altLang="en-US" i="0" baseline="0" smtClean="0"/>
          </a:p>
          <a:p>
            <a:r>
              <a:rPr altLang="en-US" i="0" baseline="0" smtClean="0"/>
              <a:t>Transition: </a:t>
            </a:r>
            <a:r>
              <a:rPr altLang="en-US" b="0" i="0" baseline="0" smtClean="0"/>
              <a:t>Let’s start with a couple of techniques designed to help you plug energy leaks and recharge your inner battery.</a:t>
            </a:r>
            <a:endParaRPr altLang="en-US" smtClean="0"/>
          </a:p>
        </p:txBody>
      </p:sp>
      <p:sp>
        <p:nvSpPr>
          <p:cNvPr id="52228" name="TextBox 1"/>
          <p:cNvSpPr txBox="1">
            <a:spLocks noChangeArrowheads="1"/>
          </p:cNvSpPr>
          <p:nvPr/>
        </p:nvSpPr>
        <p:spPr bwMode="auto">
          <a:xfrm>
            <a:off x="3200400" y="1143000"/>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FF0000"/>
                </a:solidFill>
                <a:cs typeface="Arial" panose="020B0604020202020204" pitchFamily="34" charset="0"/>
              </a:rPr>
              <a:t>Exercise</a:t>
            </a:r>
          </a:p>
        </p:txBody>
      </p:sp>
    </p:spTree>
    <p:extLst>
      <p:ext uri="{BB962C8B-B14F-4D97-AF65-F5344CB8AC3E}">
        <p14:creationId xmlns:p14="http://schemas.microsoft.com/office/powerpoint/2010/main" val="1730127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30 seconds</a:t>
            </a:r>
          </a:p>
          <a:p>
            <a:r>
              <a:rPr altLang="en-US" i="0" baseline="0" smtClean="0"/>
              <a:t>Objective: </a:t>
            </a:r>
            <a:r>
              <a:rPr altLang="en-US" b="0" i="0" baseline="0" smtClean="0"/>
              <a:t>Introduce the Heart-Focused Breathing module.</a:t>
            </a:r>
          </a:p>
          <a:p>
            <a:r>
              <a:rPr altLang="en-US" i="0" baseline="0" smtClean="0"/>
              <a:t>Key Point: </a:t>
            </a:r>
            <a:endParaRPr altLang="en-US" b="0" i="0" baseline="0" smtClean="0"/>
          </a:p>
          <a:p>
            <a:pPr>
              <a:buFontTx/>
              <a:buChar char="•"/>
            </a:pPr>
            <a:r>
              <a:rPr altLang="en-US" b="0" i="0" baseline="0" smtClean="0"/>
              <a:t>Heart-Focused Breathing is an easy-to-use, energy-saving self-regulation strategy designed to reduce the intensity of a stress reaction and to establish a calm, but alert state.</a:t>
            </a:r>
          </a:p>
          <a:p>
            <a:endParaRPr altLang="en-US" b="0" i="0" baseline="0" smtClean="0"/>
          </a:p>
          <a:p>
            <a:r>
              <a:rPr altLang="en-US" i="0" baseline="0" smtClean="0"/>
              <a:t>Transition: </a:t>
            </a:r>
            <a:r>
              <a:rPr altLang="en-US" b="0" baseline="0" smtClean="0">
                <a:solidFill>
                  <a:srgbClr val="C00000"/>
                </a:solidFill>
              </a:rPr>
              <a:t>Ask: </a:t>
            </a:r>
            <a:r>
              <a:rPr altLang="en-US" b="0" i="0" baseline="0" smtClean="0"/>
              <a:t>How many of you have learned some type of breathing technique?</a:t>
            </a:r>
            <a:endParaRPr altLang="en-US" b="0" smtClean="0"/>
          </a:p>
        </p:txBody>
      </p:sp>
    </p:spTree>
    <p:extLst>
      <p:ext uri="{BB962C8B-B14F-4D97-AF65-F5344CB8AC3E}">
        <p14:creationId xmlns:p14="http://schemas.microsoft.com/office/powerpoint/2010/main" val="497261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1-2 minutes</a:t>
            </a:r>
          </a:p>
          <a:p>
            <a:r>
              <a:rPr altLang="en-US" i="0" baseline="0" smtClean="0"/>
              <a:t>Objective: </a:t>
            </a:r>
            <a:r>
              <a:rPr altLang="en-US" b="0" i="0" baseline="0" smtClean="0"/>
              <a:t>Introduce the Heart-Focused Breathing Technique.</a:t>
            </a:r>
          </a:p>
          <a:p>
            <a:r>
              <a:rPr altLang="en-US" i="0" baseline="0" smtClean="0"/>
              <a:t>Key Points: </a:t>
            </a:r>
            <a:endParaRPr altLang="en-US" b="0" i="0" baseline="0" smtClean="0"/>
          </a:p>
          <a:p>
            <a:pPr>
              <a:buFontTx/>
              <a:buChar char="•"/>
            </a:pPr>
            <a:r>
              <a:rPr altLang="en-US" b="0" baseline="0" smtClean="0">
                <a:solidFill>
                  <a:srgbClr val="C00000"/>
                </a:solidFill>
              </a:rPr>
              <a:t>Ask: </a:t>
            </a:r>
            <a:r>
              <a:rPr altLang="en-US" b="0" i="0" baseline="0" smtClean="0"/>
              <a:t>What are some breathing techniques you have learned?</a:t>
            </a:r>
          </a:p>
          <a:p>
            <a:pPr>
              <a:buFontTx/>
              <a:buChar char="•"/>
            </a:pPr>
            <a:r>
              <a:rPr altLang="en-US" b="0" baseline="0" smtClean="0">
                <a:solidFill>
                  <a:srgbClr val="C00000"/>
                </a:solidFill>
              </a:rPr>
              <a:t>Ask: </a:t>
            </a:r>
            <a:r>
              <a:rPr altLang="en-US" b="0" i="0" baseline="0" smtClean="0"/>
              <a:t>How many of you have kids? If they hurt themselves or are upset, what do you do? Often times we suggest they take a couple deep breaths to calm down, which can help them change their focus. It is interesting that adults forget to do this for themselves. </a:t>
            </a:r>
          </a:p>
          <a:p>
            <a:pPr>
              <a:buFontTx/>
              <a:buChar char="•"/>
            </a:pPr>
            <a:r>
              <a:rPr altLang="en-US" b="0" i="0" baseline="0" smtClean="0"/>
              <a:t>Breathing techniques have been around a long time and are widely used because they are effective. </a:t>
            </a:r>
          </a:p>
          <a:p>
            <a:pPr>
              <a:buFontTx/>
              <a:buChar char="•"/>
            </a:pPr>
            <a:r>
              <a:rPr altLang="en-US" b="0" i="0" baseline="0" smtClean="0"/>
              <a:t>We can gain benefit from conscious breathing if we use it to help us shift into and sustain a more balanced state, understanding that </a:t>
            </a:r>
            <a:r>
              <a:rPr altLang="en-US" b="0" baseline="0" smtClean="0"/>
              <a:t>breathing is only the start of what we call the coherence-building process. </a:t>
            </a:r>
            <a:endParaRPr altLang="en-US" b="0" i="0" baseline="0" smtClean="0"/>
          </a:p>
          <a:p>
            <a:pPr>
              <a:buFontTx/>
              <a:buChar char="•"/>
            </a:pPr>
            <a:r>
              <a:rPr altLang="en-US" b="0" i="0" baseline="0" smtClean="0"/>
              <a:t>Heart-Focused Breathing is the first step in regulating our energy. We will build on this step in the techniques that follow.</a:t>
            </a:r>
          </a:p>
          <a:p>
            <a:endParaRPr altLang="en-US" b="0" i="0" baseline="0" smtClean="0"/>
          </a:p>
          <a:p>
            <a:r>
              <a:rPr altLang="en-US" i="0" baseline="0" smtClean="0"/>
              <a:t>Transition: </a:t>
            </a:r>
            <a:r>
              <a:rPr altLang="en-US" b="0" baseline="0" smtClean="0"/>
              <a:t>This is a deceptively simple technique. </a:t>
            </a:r>
            <a:r>
              <a:rPr altLang="en-US" b="0" i="0" baseline="0" smtClean="0"/>
              <a:t>Once you gain experience in using it, you may find, as many people do, it can be a powerhouse tool. Let</a:t>
            </a:r>
            <a:r>
              <a:rPr lang="ja-JP" altLang="en-US" b="0" i="0" baseline="0" smtClean="0"/>
              <a:t>’</a:t>
            </a:r>
            <a:r>
              <a:rPr altLang="ja-JP" b="0" i="0" baseline="0" smtClean="0"/>
              <a:t>s go over the Heart-Focused Breathing Technique. </a:t>
            </a:r>
            <a:endParaRPr altLang="en-US" smtClean="0">
              <a:solidFill>
                <a:srgbClr val="FF0000"/>
              </a:solidFill>
            </a:endParaRPr>
          </a:p>
        </p:txBody>
      </p:sp>
    </p:spTree>
    <p:extLst>
      <p:ext uri="{BB962C8B-B14F-4D97-AF65-F5344CB8AC3E}">
        <p14:creationId xmlns:p14="http://schemas.microsoft.com/office/powerpoint/2010/main" val="201463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685800" y="685800"/>
            <a:ext cx="2057400" cy="1543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731838" y="2286000"/>
            <a:ext cx="5973762" cy="693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z="1000" i="0" baseline="0" smtClean="0"/>
              <a:t>Time: </a:t>
            </a:r>
            <a:r>
              <a:rPr altLang="en-US" sz="1000" b="0" i="0" baseline="0" smtClean="0"/>
              <a:t>5 minutes</a:t>
            </a:r>
          </a:p>
          <a:p>
            <a:r>
              <a:rPr altLang="en-US" sz="1000" i="0" baseline="0" smtClean="0"/>
              <a:t>Objective: </a:t>
            </a:r>
            <a:r>
              <a:rPr altLang="en-US" sz="1000" b="0" i="0" baseline="0" smtClean="0"/>
              <a:t>Learn and practice the Heart-Focused Breathing Technique.</a:t>
            </a:r>
          </a:p>
          <a:p>
            <a:r>
              <a:rPr altLang="en-US" sz="1000" i="0" baseline="0" smtClean="0"/>
              <a:t>Key Points:</a:t>
            </a:r>
            <a:endParaRPr altLang="en-US" sz="1000" b="0" i="0" baseline="0" smtClean="0"/>
          </a:p>
          <a:p>
            <a:pPr>
              <a:buFontTx/>
              <a:buChar char="•"/>
            </a:pPr>
            <a:r>
              <a:rPr altLang="en-US" sz="1000" b="0" i="0" baseline="0" smtClean="0"/>
              <a:t>Let</a:t>
            </a:r>
            <a:r>
              <a:rPr lang="ja-JP" altLang="en-US" sz="1000" b="0" i="0" baseline="0" smtClean="0"/>
              <a:t>’</a:t>
            </a:r>
            <a:r>
              <a:rPr altLang="ja-JP" sz="1000" b="0" i="0" baseline="0" smtClean="0"/>
              <a:t>s practice the Heart-Focused Breathing Technique together as I read it to you.</a:t>
            </a:r>
          </a:p>
          <a:p>
            <a:pPr>
              <a:buFontTx/>
              <a:buChar char="•"/>
            </a:pPr>
            <a:r>
              <a:rPr altLang="en-US" sz="1000" b="0" baseline="0" smtClean="0"/>
              <a:t>Read the step</a:t>
            </a:r>
            <a:r>
              <a:rPr altLang="en-US" sz="1000" b="0" i="0" baseline="0" smtClean="0"/>
              <a:t>: </a:t>
            </a:r>
            <a:r>
              <a:rPr altLang="en-US" sz="1000" i="0" baseline="0" smtClean="0"/>
              <a:t>Focus your attention in the area of the heart. Imagine your breath is flowing in and out of your heart or chest area, breathing a little slower and deeper than usual. </a:t>
            </a:r>
            <a:endParaRPr altLang="en-US" sz="1000" b="0" i="0" baseline="0" smtClean="0"/>
          </a:p>
          <a:p>
            <a:r>
              <a:rPr altLang="en-US" sz="1000" b="0" baseline="0" smtClean="0"/>
              <a:t>Suggestion: Inhale 5 seconds, exhale 5 seconds (or whatever rhythm is comfortable.)</a:t>
            </a:r>
            <a:endParaRPr altLang="en-US" sz="1000" b="0" i="0" baseline="0" smtClean="0"/>
          </a:p>
          <a:p>
            <a:pPr>
              <a:buFontTx/>
              <a:buChar char="•"/>
            </a:pPr>
            <a:r>
              <a:rPr altLang="en-US" sz="1000" b="0" i="0" baseline="0" smtClean="0"/>
              <a:t>Try practicing Heart-Focused Breathing with your eyes open. Soon you will be able to do it on the go and no one will know you are doing it.</a:t>
            </a:r>
          </a:p>
          <a:p>
            <a:pPr>
              <a:buFontTx/>
              <a:buChar char="•"/>
            </a:pPr>
            <a:r>
              <a:rPr altLang="en-US" sz="1000" b="0" baseline="0" smtClean="0">
                <a:solidFill>
                  <a:srgbClr val="C00000"/>
                </a:solidFill>
              </a:rPr>
              <a:t>Ask: </a:t>
            </a:r>
            <a:r>
              <a:rPr altLang="en-US" sz="1000" b="0" i="0" baseline="0" smtClean="0"/>
              <a:t>Why do we focus our attention on the area of the heart? It has been demonstrated that when we focus our attention on a specific area of our body, it leads to measurable physiological changes in that area. In this case, shifting attention to the heart area helps shift our heart rhythms into a more coherent state. It also draws our focus of attention away from an issue, which further helps calm our thoughts and stabilize our emotions.</a:t>
            </a:r>
          </a:p>
          <a:p>
            <a:r>
              <a:rPr altLang="en-US" sz="1000" b="0" baseline="0" smtClean="0"/>
              <a:t>(Helpful tip: If participants have difficulty focusing on the heart area</a:t>
            </a:r>
            <a:r>
              <a:rPr altLang="en-US" sz="1000" baseline="0" smtClean="0"/>
              <a:t>, </a:t>
            </a:r>
            <a:r>
              <a:rPr altLang="en-US" sz="1000" b="0" baseline="0" smtClean="0"/>
              <a:t>have them shift their focus to their left index finger and wiggle it. Then have them shift their focus to their right big toe and wiggle it. Explain that this is what we mean by focusing attention. Now have them focus in the area of the heart.) </a:t>
            </a:r>
            <a:endParaRPr altLang="en-US" sz="1000" b="0" i="0" baseline="0" smtClean="0"/>
          </a:p>
          <a:p>
            <a:pPr>
              <a:buFontTx/>
              <a:buChar char="•"/>
            </a:pPr>
            <a:r>
              <a:rPr altLang="en-US" sz="1000" b="0" i="0" baseline="0" smtClean="0"/>
              <a:t>Heart-Focused Breathing creates an inner pause. In that pause you can become aware that you have a choice of how you want to respond. In other words, you don</a:t>
            </a:r>
            <a:r>
              <a:rPr lang="ja-JP" altLang="en-US" sz="1000" b="0" i="0" baseline="0" smtClean="0"/>
              <a:t>’</a:t>
            </a:r>
            <a:r>
              <a:rPr altLang="ja-JP" sz="1000" b="0" i="0" baseline="0" smtClean="0"/>
              <a:t>t have to respond in an automatic, knee-jerk kind of reaction or behavior. That new choice can change the trajectory of the moment and the outcome. </a:t>
            </a:r>
          </a:p>
          <a:p>
            <a:pPr>
              <a:buFontTx/>
              <a:buChar char="•"/>
            </a:pPr>
            <a:r>
              <a:rPr altLang="en-US" sz="1000" b="0" i="0" baseline="0" smtClean="0"/>
              <a:t>Use Heart-Focused Breathing in the moment to help take the intensity out of or turn down the volume of a stress reaction. You can use it, for example, to increase your composure before a meeting or conversation. </a:t>
            </a:r>
          </a:p>
          <a:p>
            <a:pPr>
              <a:buFontTx/>
              <a:buChar char="•"/>
            </a:pPr>
            <a:r>
              <a:rPr altLang="en-US" sz="1000" b="0" i="0" baseline="0" smtClean="0"/>
              <a:t>The Quick Step is simply Heart-Focused Breathing. Once you are comfortable doing the technique, that</a:t>
            </a:r>
            <a:r>
              <a:rPr lang="ja-JP" altLang="en-US" sz="1000" b="0" i="0" baseline="0" smtClean="0"/>
              <a:t>’</a:t>
            </a:r>
            <a:r>
              <a:rPr altLang="ja-JP" sz="1000" b="0" i="0" baseline="0" smtClean="0"/>
              <a:t>s all you will need to remember. </a:t>
            </a:r>
            <a:r>
              <a:rPr altLang="ja-JP" sz="1000" i="0" baseline="0" smtClean="0"/>
              <a:t>Transition: </a:t>
            </a:r>
            <a:r>
              <a:rPr altLang="ja-JP" sz="1000" b="0" i="0" baseline="0" smtClean="0"/>
              <a:t>Let</a:t>
            </a:r>
            <a:r>
              <a:rPr lang="ja-JP" altLang="en-US" sz="1000" b="0" i="0" baseline="0" smtClean="0"/>
              <a:t>’</a:t>
            </a:r>
            <a:r>
              <a:rPr altLang="ja-JP" sz="1000" b="0" i="0" baseline="0" smtClean="0"/>
              <a:t>s identify situations, events, interactions or attitudes that you know renew your energy. </a:t>
            </a:r>
          </a:p>
          <a:p>
            <a:r>
              <a:rPr altLang="en-US" sz="1000" i="0" baseline="0" smtClean="0">
                <a:solidFill>
                  <a:srgbClr val="FF0000"/>
                </a:solidFill>
              </a:rPr>
              <a:t>OPTIONAL Self-Awareness EXERCISE – Renewing  Time: 5-7 minutes Objective: Inform participants that they can recharge their inner batteries to build resilience. </a:t>
            </a:r>
          </a:p>
          <a:p>
            <a:r>
              <a:rPr altLang="en-US" sz="1000" i="0" baseline="0" smtClean="0"/>
              <a:t>Key Points: </a:t>
            </a:r>
            <a:endParaRPr altLang="en-US" sz="1000" b="0" i="0" baseline="0" smtClean="0"/>
          </a:p>
          <a:p>
            <a:pPr>
              <a:buFontTx/>
              <a:buChar char="•"/>
            </a:pPr>
            <a:r>
              <a:rPr altLang="en-US" sz="1000" b="0" i="0" baseline="0" smtClean="0"/>
              <a:t>Let</a:t>
            </a:r>
            <a:r>
              <a:rPr lang="ja-JP" altLang="en-US" sz="1000" b="0" i="0" baseline="0" smtClean="0"/>
              <a:t>’</a:t>
            </a:r>
            <a:r>
              <a:rPr altLang="ja-JP" sz="1000" b="0" i="0" baseline="0" smtClean="0"/>
              <a:t>s turn to the Energy-Renewing Situations Exercise in the guidebook.</a:t>
            </a:r>
          </a:p>
          <a:p>
            <a:pPr>
              <a:buFontTx/>
              <a:buChar char="•"/>
            </a:pPr>
            <a:r>
              <a:rPr altLang="en-US" sz="1000" b="0" i="0" baseline="0" smtClean="0"/>
              <a:t>Identify situations, events, interactions or attitudes that give you the feeling of renewal and recharging your inner battery. </a:t>
            </a:r>
          </a:p>
          <a:p>
            <a:pPr>
              <a:buFontTx/>
              <a:buChar char="•"/>
            </a:pPr>
            <a:r>
              <a:rPr altLang="en-US" sz="1000" b="0" i="0" baseline="0" smtClean="0"/>
              <a:t>Next identify or name the feeling or emotion you experienced for each, for example, contentment, joy, appreciation, care or excitement.</a:t>
            </a:r>
          </a:p>
          <a:p>
            <a:pPr>
              <a:buFontTx/>
              <a:buChar char="•"/>
            </a:pPr>
            <a:r>
              <a:rPr altLang="en-US" sz="1000" b="0" baseline="0" smtClean="0"/>
              <a:t>(Give participants a couple of minutes to complete exercise, then debrief them).</a:t>
            </a:r>
            <a:endParaRPr altLang="en-US" sz="1000" b="0" i="0" baseline="0" smtClean="0"/>
          </a:p>
          <a:p>
            <a:pPr>
              <a:buFontTx/>
              <a:buChar char="•"/>
            </a:pPr>
            <a:r>
              <a:rPr altLang="en-US" sz="1000" b="0" baseline="0" smtClean="0">
                <a:solidFill>
                  <a:srgbClr val="C00000"/>
                </a:solidFill>
              </a:rPr>
              <a:t>Ask</a:t>
            </a:r>
            <a:r>
              <a:rPr altLang="en-US" sz="1000" b="0" baseline="0" smtClean="0"/>
              <a:t>: </a:t>
            </a:r>
            <a:r>
              <a:rPr altLang="en-US" sz="1000" b="0" i="0" baseline="0" smtClean="0"/>
              <a:t>Did you notice that emotions can affect you quite differently: Some are depleting and some are renewing? </a:t>
            </a:r>
          </a:p>
          <a:p>
            <a:r>
              <a:rPr altLang="en-US" sz="1000" i="0" baseline="0" smtClean="0"/>
              <a:t>Transition: </a:t>
            </a:r>
            <a:r>
              <a:rPr altLang="en-US" sz="1000" b="0" i="0" baseline="0" smtClean="0"/>
              <a:t>In challenging situations Heart-Focused Breathing often is the first step that will help us calm down. Another self-regulation technique that adds ease to your daily routine is the Inner-Ease Technique. Let</a:t>
            </a:r>
            <a:r>
              <a:rPr lang="ja-JP" altLang="en-US" sz="1000" b="0" i="0" baseline="0" smtClean="0"/>
              <a:t>’</a:t>
            </a:r>
            <a:r>
              <a:rPr altLang="ja-JP" sz="1000" b="0" i="0" baseline="0" smtClean="0"/>
              <a:t>s review it now: </a:t>
            </a:r>
          </a:p>
          <a:p>
            <a:endParaRPr altLang="en-US" smtClean="0"/>
          </a:p>
        </p:txBody>
      </p:sp>
    </p:spTree>
    <p:extLst>
      <p:ext uri="{BB962C8B-B14F-4D97-AF65-F5344CB8AC3E}">
        <p14:creationId xmlns:p14="http://schemas.microsoft.com/office/powerpoint/2010/main" val="1066528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1FB76571-3D07-43EE-AFA9-BDEC52DEFF9B}" type="slidenum">
              <a:rPr lang="en-US" altLang="en-US" sz="1300"/>
              <a:pPr algn="r" eaLnBrk="1" hangingPunct="1"/>
              <a:t>24</a:t>
            </a:fld>
            <a:endParaRPr lang="en-US" altLang="en-US" sz="1300"/>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altLang="en-US" smtClean="0">
              <a:latin typeface="Times New Roman" panose="02020603050405020304" pitchFamily="18" charset="0"/>
            </a:endParaRPr>
          </a:p>
        </p:txBody>
      </p:sp>
    </p:spTree>
    <p:extLst>
      <p:ext uri="{BB962C8B-B14F-4D97-AF65-F5344CB8AC3E}">
        <p14:creationId xmlns:p14="http://schemas.microsoft.com/office/powerpoint/2010/main" val="2799825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altLang="en-US" smtClean="0">
                <a:latin typeface="Times New Roman" panose="02020603050405020304" pitchFamily="18" charset="0"/>
              </a:rPr>
              <a:t>This is known as COHERENCE</a:t>
            </a:r>
          </a:p>
        </p:txBody>
      </p:sp>
    </p:spTree>
    <p:extLst>
      <p:ext uri="{BB962C8B-B14F-4D97-AF65-F5344CB8AC3E}">
        <p14:creationId xmlns:p14="http://schemas.microsoft.com/office/powerpoint/2010/main" val="758688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altLang="en-US" smtClean="0">
              <a:latin typeface="Times New Roman" panose="02020603050405020304" pitchFamily="18" charset="0"/>
            </a:endParaRPr>
          </a:p>
        </p:txBody>
      </p:sp>
    </p:spTree>
    <p:extLst>
      <p:ext uri="{BB962C8B-B14F-4D97-AF65-F5344CB8AC3E}">
        <p14:creationId xmlns:p14="http://schemas.microsoft.com/office/powerpoint/2010/main" val="1560021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0CB3539-75A9-45C0-B539-D1941A942A64}" type="slidenum">
              <a:rPr lang="en-US" altLang="en-US" sz="1200"/>
              <a:pPr eaLnBrk="1" hangingPunct="1"/>
              <a:t>28</a:t>
            </a:fld>
            <a:endParaRPr lang="en-US" alt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2296792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xfrm>
            <a:off x="762000" y="2209800"/>
            <a:ext cx="53625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Introduce the science module: The Physiology of Coherence and Optimal Functioning. </a:t>
            </a:r>
          </a:p>
          <a:p>
            <a:r>
              <a:rPr altLang="en-US" i="0" baseline="0" smtClean="0"/>
              <a:t>Key Points: </a:t>
            </a:r>
            <a:endParaRPr altLang="en-US" b="0" i="0" baseline="0" smtClean="0"/>
          </a:p>
          <a:p>
            <a:pPr>
              <a:buFontTx/>
              <a:buChar char="•"/>
            </a:pPr>
            <a:r>
              <a:rPr altLang="en-US" b="0" i="0" baseline="0" smtClean="0"/>
              <a:t>The team of researchers at the Institute of HeartMath has researched the physiology of resilience and optimal functioning for over 20 years. </a:t>
            </a:r>
          </a:p>
          <a:p>
            <a:pPr>
              <a:buFontTx/>
              <a:buChar char="•"/>
            </a:pPr>
            <a:r>
              <a:rPr altLang="en-US" b="0" i="0" baseline="0" smtClean="0"/>
              <a:t>The physiology of optimal functioning is a broad topic. We</a:t>
            </a:r>
            <a:r>
              <a:rPr lang="ja-JP" altLang="en-US" b="0" i="0" baseline="0" smtClean="0"/>
              <a:t>’</a:t>
            </a:r>
            <a:r>
              <a:rPr altLang="ja-JP" b="0" i="0" baseline="0" smtClean="0"/>
              <a:t>re going to focus on several key points, some which may be new to you and that you may find interesting and helpful.</a:t>
            </a:r>
          </a:p>
          <a:p>
            <a:pPr>
              <a:buFontTx/>
              <a:buChar char="•"/>
            </a:pPr>
            <a:r>
              <a:rPr altLang="en-US" b="0" i="0" baseline="0" smtClean="0"/>
              <a:t>There</a:t>
            </a:r>
            <a:r>
              <a:rPr lang="ja-JP" altLang="en-US" b="0" i="0" baseline="0" smtClean="0"/>
              <a:t>’</a:t>
            </a:r>
            <a:r>
              <a:rPr altLang="ja-JP" b="0" i="0" baseline="0" smtClean="0"/>
              <a:t>s an important term that is fundamental to resilience, optimal functioning and being at our best. That term is </a:t>
            </a:r>
            <a:r>
              <a:rPr altLang="ja-JP" b="0" baseline="0" smtClean="0"/>
              <a:t>coherence</a:t>
            </a:r>
            <a:r>
              <a:rPr altLang="ja-JP" b="0" i="0" baseline="0" smtClean="0"/>
              <a:t>.</a:t>
            </a:r>
          </a:p>
          <a:p>
            <a:pPr>
              <a:buFontTx/>
              <a:buChar char="•"/>
            </a:pPr>
            <a:r>
              <a:rPr altLang="en-US" b="0" baseline="0" smtClean="0"/>
              <a:t>Ask: </a:t>
            </a:r>
            <a:r>
              <a:rPr altLang="en-US" b="0" i="0" baseline="0" smtClean="0"/>
              <a:t>What does coherence mean to you? </a:t>
            </a:r>
          </a:p>
          <a:p>
            <a:endParaRPr altLang="en-US" b="0" i="0" baseline="0" smtClean="0"/>
          </a:p>
          <a:p>
            <a:r>
              <a:rPr altLang="en-US" i="0" baseline="0" smtClean="0"/>
              <a:t>Transition: </a:t>
            </a:r>
            <a:r>
              <a:rPr altLang="en-US" b="0" i="0" baseline="0" smtClean="0"/>
              <a:t>Let</a:t>
            </a:r>
            <a:r>
              <a:rPr lang="ja-JP" altLang="en-US" b="0" i="0" baseline="0" smtClean="0"/>
              <a:t>’</a:t>
            </a:r>
            <a:r>
              <a:rPr altLang="ja-JP" b="0" i="0" baseline="0" smtClean="0"/>
              <a:t>s see what coherence is.</a:t>
            </a:r>
            <a:endParaRPr altLang="en-US" smtClean="0">
              <a:latin typeface="Arial" panose="020B0604020202020204" pitchFamily="34" charset="0"/>
            </a:endParaRPr>
          </a:p>
        </p:txBody>
      </p:sp>
    </p:spTree>
    <p:extLst>
      <p:ext uri="{BB962C8B-B14F-4D97-AF65-F5344CB8AC3E}">
        <p14:creationId xmlns:p14="http://schemas.microsoft.com/office/powerpoint/2010/main" val="151739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609600" y="838200"/>
            <a:ext cx="1525588" cy="114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72" tIns="47385" rIns="94772" bIns="47385"/>
          <a:lstStyle/>
          <a:p>
            <a:r>
              <a:rPr altLang="en-US" i="0" baseline="0" smtClean="0"/>
              <a:t>Time: </a:t>
            </a:r>
            <a:r>
              <a:rPr altLang="en-US" b="0" i="0" baseline="0" smtClean="0"/>
              <a:t>3 minutes</a:t>
            </a:r>
          </a:p>
          <a:p>
            <a:r>
              <a:rPr altLang="en-US" i="0" baseline="0" smtClean="0"/>
              <a:t>Objective: </a:t>
            </a:r>
            <a:r>
              <a:rPr altLang="en-US" b="0" i="0" baseline="0" smtClean="0"/>
              <a:t>Explain what coherence means in common, everyday terms and its benefits. </a:t>
            </a:r>
          </a:p>
          <a:p>
            <a:r>
              <a:rPr altLang="en-US" i="0" baseline="0" smtClean="0"/>
              <a:t>Key Points: </a:t>
            </a:r>
            <a:endParaRPr altLang="en-US" b="0" i="0" baseline="0" smtClean="0"/>
          </a:p>
          <a:p>
            <a:pPr>
              <a:buFontTx/>
              <a:buChar char="•"/>
            </a:pPr>
            <a:r>
              <a:rPr altLang="en-US" b="0" i="0" baseline="0" smtClean="0"/>
              <a:t>One common use of the word coherence occurs in the context of a coherent sentence or coherent speech in which the words come together and make sense. If someone has had too much alcohol to drink, we often say that person is incoherent and not making sense. </a:t>
            </a:r>
          </a:p>
          <a:p>
            <a:pPr>
              <a:buFontTx/>
              <a:buChar char="•"/>
            </a:pPr>
            <a:r>
              <a:rPr altLang="en-US" b="0" i="0" baseline="0" smtClean="0"/>
              <a:t>Physiologically, coherence is used to describe a state in which the immune, hormonal and nervous systems function in a state of energetic coordination.</a:t>
            </a:r>
          </a:p>
          <a:p>
            <a:pPr>
              <a:buFontTx/>
              <a:buChar char="•"/>
            </a:pPr>
            <a:r>
              <a:rPr altLang="en-US" b="0" i="0" baseline="0" smtClean="0"/>
              <a:t>Coherence is an optimal state in which the heart, mind and emotions are in sync and balanced. </a:t>
            </a:r>
          </a:p>
          <a:p>
            <a:pPr>
              <a:buFontTx/>
              <a:buChar char="•"/>
            </a:pPr>
            <a:r>
              <a:rPr altLang="en-US" b="0" i="0" baseline="0" smtClean="0"/>
              <a:t>A major source of stress for many people, however, is not having their thoughts and emotions in sync and aligned. </a:t>
            </a:r>
          </a:p>
          <a:p>
            <a:pPr>
              <a:buFontTx/>
              <a:buChar char="•"/>
            </a:pPr>
            <a:r>
              <a:rPr altLang="en-US" b="0" baseline="0" smtClean="0">
                <a:solidFill>
                  <a:srgbClr val="C00000"/>
                </a:solidFill>
              </a:rPr>
              <a:t>Ask: </a:t>
            </a:r>
            <a:r>
              <a:rPr altLang="en-US" b="0" i="0" baseline="0" smtClean="0"/>
              <a:t>Have you ever had the experience of your mind telling you one thing and your emotions telling you another? </a:t>
            </a:r>
          </a:p>
          <a:p>
            <a:pPr>
              <a:buFontTx/>
              <a:buChar char="•"/>
            </a:pPr>
            <a:r>
              <a:rPr altLang="en-US" b="0" i="0" baseline="0" smtClean="0"/>
              <a:t>When you are energetically centered or coherent, you have greater mental and emotional flexibility and composure.</a:t>
            </a:r>
          </a:p>
          <a:p>
            <a:pPr>
              <a:buFontTx/>
              <a:buChar char="•"/>
            </a:pPr>
            <a:r>
              <a:rPr altLang="en-US" b="0" i="0" baseline="0" smtClean="0"/>
              <a:t>Sustained coherence builds your resilience capacity and is a regenerative state that can quickly recharge your inner battery and bring more stability to your system.</a:t>
            </a:r>
          </a:p>
          <a:p>
            <a:r>
              <a:rPr altLang="en-US" baseline="0" smtClean="0"/>
              <a:t>Additional Key Points:</a:t>
            </a:r>
            <a:endParaRPr altLang="en-US" b="0" i="0" baseline="0" smtClean="0"/>
          </a:p>
          <a:p>
            <a:pPr>
              <a:buFontTx/>
              <a:buChar char="•"/>
            </a:pPr>
            <a:r>
              <a:rPr altLang="en-US" b="0" i="0" baseline="0" smtClean="0"/>
              <a:t>Coherence also is used in science to describe when separate entities or systems function harmoniously and in sync such as when flocks of birds or schools of fish move in unison as if they are one organism. </a:t>
            </a:r>
          </a:p>
          <a:p>
            <a:endParaRPr altLang="en-US" b="0" i="0" baseline="0" smtClean="0"/>
          </a:p>
          <a:p>
            <a:r>
              <a:rPr altLang="en-US" i="0" baseline="0" smtClean="0"/>
              <a:t>Transition: </a:t>
            </a:r>
            <a:r>
              <a:rPr altLang="en-US" b="0" i="0" baseline="0" smtClean="0"/>
              <a:t>To understand coherence and how it affects us, we need to look at a key physiological system.</a:t>
            </a:r>
            <a:endParaRPr altLang="en-US" smtClean="0"/>
          </a:p>
        </p:txBody>
      </p:sp>
    </p:spTree>
    <p:extLst>
      <p:ext uri="{BB962C8B-B14F-4D97-AF65-F5344CB8AC3E}">
        <p14:creationId xmlns:p14="http://schemas.microsoft.com/office/powerpoint/2010/main" val="21560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896938" y="960438"/>
            <a:ext cx="1708150" cy="128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487363" y="2560638"/>
            <a:ext cx="6259512" cy="6319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17" tIns="47858" rIns="95717" bIns="47858"/>
          <a:lstStyle/>
          <a:p>
            <a:r>
              <a:rPr altLang="en-US" i="0" baseline="0" smtClean="0"/>
              <a:t>Time: </a:t>
            </a:r>
            <a:r>
              <a:rPr altLang="en-US" b="0" i="0" baseline="0" smtClean="0"/>
              <a:t>1 minute</a:t>
            </a:r>
          </a:p>
          <a:p>
            <a:endParaRPr altLang="en-US" i="0" baseline="0" smtClean="0"/>
          </a:p>
          <a:p>
            <a:r>
              <a:rPr altLang="en-US" i="0" baseline="0" smtClean="0"/>
              <a:t>Objective: </a:t>
            </a:r>
            <a:r>
              <a:rPr altLang="en-US" b="0" i="0" baseline="0" smtClean="0"/>
              <a:t>Build further program credibility.</a:t>
            </a:r>
          </a:p>
          <a:p>
            <a:r>
              <a:rPr altLang="en-US" i="0" baseline="0" smtClean="0"/>
              <a:t>Key Points:</a:t>
            </a:r>
          </a:p>
          <a:p>
            <a:r>
              <a:rPr altLang="en-US" b="0" i="0" baseline="0" smtClean="0"/>
              <a:t>•The HeartMath System is an evidence-based methodology. The HeartMath Research Center, independent researchers and universities have published numerous studies that validate the HeartMath System.</a:t>
            </a:r>
          </a:p>
          <a:p>
            <a:r>
              <a:rPr altLang="en-US" b="0" i="0" baseline="0" smtClean="0"/>
              <a:t>•These studies have been published in numerous peer-reviewed journals.</a:t>
            </a:r>
          </a:p>
          <a:p>
            <a:r>
              <a:rPr altLang="en-US" b="0" i="0" baseline="0" smtClean="0"/>
              <a:t>Resilience Advantage Slide Notes © Copyright 2014 Institute of HeartMath</a:t>
            </a:r>
          </a:p>
          <a:p>
            <a:r>
              <a:rPr altLang="en-US" baseline="0" smtClean="0"/>
              <a:t>Additional Key Point:</a:t>
            </a:r>
          </a:p>
          <a:p>
            <a:r>
              <a:rPr altLang="en-US" b="0" i="0" baseline="0" smtClean="0"/>
              <a:t>•Among many other journals, HeartMath’s research has been published in the </a:t>
            </a:r>
            <a:r>
              <a:rPr altLang="en-US" b="0" baseline="0" smtClean="0"/>
              <a:t>American Journal of Cardiology</a:t>
            </a:r>
            <a:r>
              <a:rPr altLang="en-US" b="0" i="0" baseline="0" smtClean="0"/>
              <a:t>, </a:t>
            </a:r>
            <a:r>
              <a:rPr altLang="en-US" b="0" baseline="0" smtClean="0"/>
              <a:t>Global Advances in Health and Medicine</a:t>
            </a:r>
            <a:r>
              <a:rPr altLang="en-US" b="0" i="0" baseline="0" smtClean="0"/>
              <a:t>, </a:t>
            </a:r>
            <a:r>
              <a:rPr altLang="en-US" b="0" baseline="0" smtClean="0"/>
              <a:t>Stress Medicine </a:t>
            </a:r>
            <a:r>
              <a:rPr altLang="en-US" b="0" i="0" baseline="0" smtClean="0"/>
              <a:t>and the </a:t>
            </a:r>
            <a:r>
              <a:rPr altLang="en-US" b="0" baseline="0" smtClean="0"/>
              <a:t>Journal of the American College of Cardiology</a:t>
            </a:r>
            <a:r>
              <a:rPr altLang="en-US" b="0" i="0" baseline="0" smtClean="0"/>
              <a:t>. All material presented in this program is backed by research. A bibliography referencing the material presented in the workshop is located in the back of the guidebook.</a:t>
            </a:r>
          </a:p>
          <a:p>
            <a:endParaRPr altLang="en-US" i="0" baseline="0" smtClean="0"/>
          </a:p>
          <a:p>
            <a:endParaRPr altLang="en-US" i="0" baseline="0" smtClean="0"/>
          </a:p>
          <a:p>
            <a:r>
              <a:rPr altLang="en-US" i="0" baseline="0" smtClean="0"/>
              <a:t>Transition: </a:t>
            </a:r>
            <a:r>
              <a:rPr altLang="en-US" b="0" i="0" baseline="0" smtClean="0"/>
              <a:t>Let’s look at the objectives for today’s program.</a:t>
            </a:r>
            <a:endParaRPr altLang="en-US" smtClean="0">
              <a:latin typeface="Arial" panose="020B0604020202020204" pitchFamily="34" charset="0"/>
            </a:endParaRPr>
          </a:p>
        </p:txBody>
      </p:sp>
    </p:spTree>
    <p:extLst>
      <p:ext uri="{BB962C8B-B14F-4D97-AF65-F5344CB8AC3E}">
        <p14:creationId xmlns:p14="http://schemas.microsoft.com/office/powerpoint/2010/main" val="1319066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2 minutes</a:t>
            </a:r>
          </a:p>
          <a:p>
            <a:r>
              <a:rPr altLang="en-US" i="0" baseline="0" smtClean="0"/>
              <a:t>Objective: </a:t>
            </a:r>
            <a:r>
              <a:rPr altLang="en-US" b="0" i="0" baseline="0" smtClean="0"/>
              <a:t>Give a basic description of the autonomic nervous system (ANS). </a:t>
            </a:r>
          </a:p>
          <a:p>
            <a:r>
              <a:rPr altLang="en-US" i="0" baseline="0" smtClean="0"/>
              <a:t>Key Points: </a:t>
            </a:r>
            <a:endParaRPr altLang="en-US" b="0" i="0" baseline="0" smtClean="0"/>
          </a:p>
          <a:p>
            <a:pPr>
              <a:buFontTx/>
              <a:buChar char="•"/>
            </a:pPr>
            <a:r>
              <a:rPr altLang="en-US" b="0" i="0" baseline="0" smtClean="0"/>
              <a:t>One reason it</a:t>
            </a:r>
            <a:r>
              <a:rPr lang="ja-JP" altLang="en-US" b="0" i="0" baseline="0" smtClean="0"/>
              <a:t>’</a:t>
            </a:r>
            <a:r>
              <a:rPr altLang="ja-JP" b="0" i="0" baseline="0" smtClean="0"/>
              <a:t>s important to talk about the autonomic nervous system (ANS) is because it regulates over 90% of our body</a:t>
            </a:r>
            <a:r>
              <a:rPr lang="ja-JP" altLang="en-US" b="0" i="0" baseline="0" smtClean="0"/>
              <a:t>’</a:t>
            </a:r>
            <a:r>
              <a:rPr altLang="ja-JP" b="0" i="0" baseline="0" smtClean="0"/>
              <a:t>s internal functions, including breathing, digestion, heart rate, immune system, important aspects of the hormonal system, alertness and sleep. </a:t>
            </a:r>
          </a:p>
          <a:p>
            <a:pPr>
              <a:buFontTx/>
              <a:buChar char="•"/>
            </a:pPr>
            <a:r>
              <a:rPr altLang="en-US" b="0" i="0" baseline="0" smtClean="0"/>
              <a:t>The ANS has two separate branches: the sympathetic and parasympathetic.</a:t>
            </a:r>
          </a:p>
          <a:p>
            <a:pPr>
              <a:buFontTx/>
              <a:buChar char="•"/>
            </a:pPr>
            <a:r>
              <a:rPr altLang="en-US" b="0" i="0" baseline="0" smtClean="0"/>
              <a:t>The sympathetic branch acts like a gas pedal, speeding up internal processes and mobilizing energy. The parasympathetic branch acts like a brake pedal, slowing down internal processes.</a:t>
            </a:r>
          </a:p>
          <a:p>
            <a:pPr>
              <a:buFontTx/>
              <a:buChar char="•"/>
            </a:pPr>
            <a:r>
              <a:rPr altLang="en-US" b="0" i="0" baseline="0" smtClean="0"/>
              <a:t>Both branches of the ANS connect to the heart.</a:t>
            </a:r>
          </a:p>
          <a:p>
            <a:pPr>
              <a:buFontTx/>
              <a:buChar char="•"/>
            </a:pPr>
            <a:r>
              <a:rPr altLang="en-US" b="0" i="0" baseline="0" smtClean="0"/>
              <a:t>This is important because </a:t>
            </a:r>
            <a:r>
              <a:rPr altLang="en-US" i="0" baseline="0" smtClean="0"/>
              <a:t>any change in activity in either branch affects the way the heart beats on a beat-to-beat basis, </a:t>
            </a:r>
            <a:r>
              <a:rPr altLang="en-US" b="0" i="0" baseline="0" smtClean="0"/>
              <a:t>as we will see shortly.</a:t>
            </a:r>
          </a:p>
          <a:p>
            <a:pPr>
              <a:buFontTx/>
              <a:buChar char="•"/>
            </a:pPr>
            <a:r>
              <a:rPr altLang="en-US" b="0" i="0" baseline="0" smtClean="0"/>
              <a:t>Any emotion we feel changes the activity in the branches of the ANS and has a major influence on all of our body</a:t>
            </a:r>
            <a:r>
              <a:rPr lang="ja-JP" altLang="en-US" b="0" i="0" baseline="0" smtClean="0"/>
              <a:t>’</a:t>
            </a:r>
            <a:r>
              <a:rPr altLang="ja-JP" b="0" i="0" baseline="0" smtClean="0"/>
              <a:t>s systems.</a:t>
            </a:r>
          </a:p>
          <a:p>
            <a:endParaRPr altLang="en-US" i="0" baseline="0" smtClean="0"/>
          </a:p>
          <a:p>
            <a:endParaRPr altLang="en-US" i="0" baseline="0" smtClean="0"/>
          </a:p>
          <a:p>
            <a:r>
              <a:rPr altLang="en-US" i="0" baseline="0" smtClean="0"/>
              <a:t>Transition: </a:t>
            </a:r>
            <a:r>
              <a:rPr altLang="en-US" b="0" i="0" baseline="0" smtClean="0"/>
              <a:t>The ANS connects the heart and brain. In fact, the heart and brain are strongly interconnected and this has some important and surprising effects on our mental functions. </a:t>
            </a:r>
            <a:endParaRPr altLang="en-US" smtClean="0">
              <a:latin typeface="Arial" panose="020B0604020202020204" pitchFamily="34" charset="0"/>
            </a:endParaRPr>
          </a:p>
        </p:txBody>
      </p:sp>
    </p:spTree>
    <p:extLst>
      <p:ext uri="{BB962C8B-B14F-4D97-AF65-F5344CB8AC3E}">
        <p14:creationId xmlns:p14="http://schemas.microsoft.com/office/powerpoint/2010/main" val="3091051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Rot="1" noChangeAspect="1" noChangeArrowheads="1" noTextEdit="1"/>
          </p:cNvSpPr>
          <p:nvPr>
            <p:ph type="sldImg"/>
          </p:nvPr>
        </p:nvSpPr>
        <p:spPr bwMode="auto">
          <a:xfrm>
            <a:off x="700088" y="838200"/>
            <a:ext cx="2336800" cy="1752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8"/>
          <p:cNvSpPr>
            <a:spLocks noGrp="1" noChangeArrowheads="1"/>
          </p:cNvSpPr>
          <p:nvPr>
            <p:ph type="body" idx="1"/>
          </p:nvPr>
        </p:nvSpPr>
        <p:spPr bwMode="auto">
          <a:xfrm>
            <a:off x="487363" y="2895600"/>
            <a:ext cx="6259512"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Introduce the concept of heart-brain communication.</a:t>
            </a:r>
          </a:p>
          <a:p>
            <a:r>
              <a:rPr altLang="en-US" i="0" baseline="0" smtClean="0"/>
              <a:t>Key Points: </a:t>
            </a:r>
            <a:endParaRPr altLang="en-US" b="0" i="0" baseline="0" smtClean="0"/>
          </a:p>
          <a:p>
            <a:pPr>
              <a:buFontTx/>
              <a:buChar char="•"/>
            </a:pPr>
            <a:r>
              <a:rPr altLang="en-US" b="0" i="0" baseline="0" smtClean="0"/>
              <a:t>The heart has its own complex nervous system, which can be thought of as the </a:t>
            </a:r>
            <a:r>
              <a:rPr altLang="en-US" i="0" baseline="0" smtClean="0"/>
              <a:t>heart brain. </a:t>
            </a:r>
            <a:r>
              <a:rPr altLang="en-US" b="0" i="0" baseline="0" smtClean="0"/>
              <a:t>This understanding comes from research in a field called neurocardiology. </a:t>
            </a:r>
          </a:p>
          <a:p>
            <a:pPr>
              <a:buFontTx/>
              <a:buChar char="•"/>
            </a:pPr>
            <a:r>
              <a:rPr altLang="en-US" b="0" i="0" baseline="0" smtClean="0"/>
              <a:t>The heart sends far more information to the brain than the brain sends to the heart. This has been known since the late 1800s but has been largely forgotten or ignored.</a:t>
            </a:r>
          </a:p>
          <a:p>
            <a:pPr>
              <a:buFontTx/>
              <a:buChar char="•"/>
            </a:pPr>
            <a:r>
              <a:rPr altLang="en-US" b="0" i="0" baseline="0" smtClean="0"/>
              <a:t>The neural signals that the heart sends to the brain affect brain centers involved in decision-making, creativity and self-regulation.</a:t>
            </a:r>
          </a:p>
          <a:p>
            <a:endParaRPr altLang="en-US" b="0" i="0" baseline="0" smtClean="0"/>
          </a:p>
          <a:p>
            <a:r>
              <a:rPr altLang="en-US" i="0" baseline="0" smtClean="0"/>
              <a:t>Transition: </a:t>
            </a:r>
            <a:r>
              <a:rPr altLang="en-US" b="0" i="0" baseline="0" smtClean="0"/>
              <a:t>Earlier we said both branches of the ANS connect to the heart. This means that any change in the activity in the ANS affects the heart on a beat-to-beat basis. This is called heart rate variability. </a:t>
            </a:r>
            <a:endParaRPr altLang="en-US" smtClean="0"/>
          </a:p>
        </p:txBody>
      </p:sp>
    </p:spTree>
    <p:extLst>
      <p:ext uri="{BB962C8B-B14F-4D97-AF65-F5344CB8AC3E}">
        <p14:creationId xmlns:p14="http://schemas.microsoft.com/office/powerpoint/2010/main" val="49582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altLang="en-US" smtClean="0"/>
          </a:p>
          <a:p>
            <a:r>
              <a:rPr altLang="en-US" i="0" baseline="0" smtClean="0"/>
              <a:t>Time: </a:t>
            </a:r>
            <a:r>
              <a:rPr altLang="en-US" b="0" i="0" baseline="0" smtClean="0"/>
              <a:t>1 minute</a:t>
            </a:r>
          </a:p>
          <a:p>
            <a:r>
              <a:rPr altLang="en-US" i="0" baseline="0" smtClean="0"/>
              <a:t>Objective: </a:t>
            </a:r>
            <a:r>
              <a:rPr altLang="en-US" b="0" i="0" baseline="0" smtClean="0"/>
              <a:t>Understand that heart rate varies with every heartbeat.</a:t>
            </a:r>
          </a:p>
          <a:p>
            <a:r>
              <a:rPr altLang="en-US" i="0" baseline="0" smtClean="0"/>
              <a:t>Key Points: </a:t>
            </a:r>
            <a:endParaRPr altLang="en-US" b="0" i="0" baseline="0" smtClean="0"/>
          </a:p>
          <a:p>
            <a:pPr>
              <a:buFontTx/>
              <a:buChar char="•"/>
            </a:pPr>
            <a:r>
              <a:rPr altLang="en-US" b="0" i="0" baseline="0" smtClean="0"/>
              <a:t>Heart rate is simply the number of times the heart beats in a minute. </a:t>
            </a:r>
          </a:p>
          <a:p>
            <a:pPr>
              <a:buFontTx/>
              <a:buChar char="•"/>
            </a:pPr>
            <a:r>
              <a:rPr altLang="en-US" b="0" i="0" baseline="0" smtClean="0"/>
              <a:t>It used to be commonly thought that the heart beats at a steady rhythm.</a:t>
            </a:r>
            <a:endParaRPr altLang="en-US" smtClean="0"/>
          </a:p>
          <a:p>
            <a:pPr>
              <a:buFontTx/>
              <a:buChar char="•"/>
            </a:pPr>
            <a:r>
              <a:rPr altLang="en-US" b="0" i="0" baseline="0" smtClean="0"/>
              <a:t>It is now known that in a healthy, resilient person, the amount of time between each heartbeat varies.</a:t>
            </a:r>
          </a:p>
          <a:p>
            <a:pPr>
              <a:buFontTx/>
              <a:buChar char="•"/>
            </a:pPr>
            <a:r>
              <a:rPr altLang="en-US" b="0" i="0" baseline="0" smtClean="0"/>
              <a:t>This natural beat-to-beat variation is always occurring, whether you</a:t>
            </a:r>
            <a:r>
              <a:rPr lang="ja-JP" altLang="en-US" b="0" i="0" baseline="0" smtClean="0"/>
              <a:t>’</a:t>
            </a:r>
            <a:r>
              <a:rPr altLang="ja-JP" b="0" i="0" baseline="0" smtClean="0"/>
              <a:t>re sitting still, sleeping, answering emails or driving down the road. </a:t>
            </a:r>
          </a:p>
          <a:p>
            <a:pPr>
              <a:buFontTx/>
              <a:buChar char="•"/>
            </a:pPr>
            <a:r>
              <a:rPr altLang="en-US" b="0" baseline="0" smtClean="0"/>
              <a:t>(Refer to the slide.) </a:t>
            </a:r>
            <a:r>
              <a:rPr altLang="en-US" b="0" i="0" baseline="0" smtClean="0"/>
              <a:t>This is an electrocardiogram showing four heartbeats.</a:t>
            </a:r>
          </a:p>
          <a:p>
            <a:pPr>
              <a:buFontTx/>
              <a:buChar char="•"/>
            </a:pPr>
            <a:r>
              <a:rPr altLang="en-US" b="0" i="0" baseline="0" smtClean="0"/>
              <a:t>There is a different interval, or amount of time between each heartbeat. In other words, the time between heartbeats varies, or changes. That is what is meant by heart rate variability.</a:t>
            </a:r>
          </a:p>
          <a:p>
            <a:endParaRPr altLang="en-US" i="0" baseline="0" smtClean="0"/>
          </a:p>
          <a:p>
            <a:endParaRPr altLang="en-US" i="0" baseline="0" smtClean="0"/>
          </a:p>
          <a:p>
            <a:r>
              <a:rPr altLang="en-US" i="0" baseline="0" smtClean="0"/>
              <a:t>Transition: </a:t>
            </a:r>
            <a:r>
              <a:rPr altLang="en-US" b="0" i="0" baseline="0" smtClean="0"/>
              <a:t>We just looked at four heartbeats. Now we want to look at a longer series of heartbeats.</a:t>
            </a:r>
            <a:endParaRPr altLang="en-US" smtClean="0"/>
          </a:p>
        </p:txBody>
      </p:sp>
    </p:spTree>
    <p:extLst>
      <p:ext uri="{BB962C8B-B14F-4D97-AF65-F5344CB8AC3E}">
        <p14:creationId xmlns:p14="http://schemas.microsoft.com/office/powerpoint/2010/main" val="1155394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762000" y="720725"/>
            <a:ext cx="2089150" cy="1566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04" tIns="48753" rIns="97504" bIns="48753"/>
          <a:lstStyle/>
          <a:p>
            <a:r>
              <a:rPr altLang="en-US" i="0" baseline="0" smtClean="0"/>
              <a:t>Time: </a:t>
            </a:r>
            <a:r>
              <a:rPr altLang="en-US" b="0" i="0" baseline="0" smtClean="0"/>
              <a:t>1 minute</a:t>
            </a:r>
          </a:p>
          <a:p>
            <a:r>
              <a:rPr altLang="en-US" i="0" baseline="0" smtClean="0"/>
              <a:t>Objective: </a:t>
            </a:r>
            <a:r>
              <a:rPr altLang="en-US" b="0" i="0" baseline="0" smtClean="0"/>
              <a:t>Help participants understand how beat-to-beat variability creates the heart</a:t>
            </a:r>
            <a:r>
              <a:rPr lang="ja-JP" altLang="en-US" b="0" i="0" baseline="0" smtClean="0"/>
              <a:t>’</a:t>
            </a:r>
            <a:r>
              <a:rPr altLang="ja-JP" b="0" i="0" baseline="0" smtClean="0"/>
              <a:t>s rhythm.</a:t>
            </a:r>
          </a:p>
          <a:p>
            <a:r>
              <a:rPr altLang="en-US" i="0" baseline="0" smtClean="0"/>
              <a:t>Key Points: </a:t>
            </a:r>
            <a:endParaRPr altLang="en-US" b="0" i="0" baseline="0" smtClean="0"/>
          </a:p>
          <a:p>
            <a:pPr>
              <a:buFontTx/>
              <a:buChar char="•"/>
            </a:pPr>
            <a:r>
              <a:rPr altLang="en-US" b="0" i="0" baseline="0" smtClean="0"/>
              <a:t>Here we are looking at the beat-to-beat changes over a longer time period.</a:t>
            </a:r>
          </a:p>
          <a:p>
            <a:pPr>
              <a:buFontTx/>
              <a:buChar char="•"/>
            </a:pPr>
            <a:r>
              <a:rPr altLang="en-US" b="0" i="0" baseline="0" smtClean="0"/>
              <a:t>The beats-per-minute equivalent (BPM) for each pair of heartbeats is shown on the chart as a blue dot. </a:t>
            </a:r>
          </a:p>
          <a:p>
            <a:pPr>
              <a:buFontTx/>
              <a:buChar char="•"/>
            </a:pPr>
            <a:r>
              <a:rPr altLang="en-US" b="0" i="0" baseline="0" smtClean="0"/>
              <a:t>The blue line that connects the blue dots forms the heart rhythm pattern.</a:t>
            </a:r>
          </a:p>
          <a:p>
            <a:pPr>
              <a:buFontTx/>
              <a:buChar char="•"/>
            </a:pPr>
            <a:r>
              <a:rPr altLang="en-US" b="0" i="0" baseline="0" smtClean="0"/>
              <a:t>Each upslope represents an increase in heart rate, for example, a series of heartbeats speeding up.</a:t>
            </a:r>
          </a:p>
          <a:p>
            <a:pPr>
              <a:buFontTx/>
              <a:buChar char="•"/>
            </a:pPr>
            <a:r>
              <a:rPr altLang="en-US" b="0" i="0" baseline="0" smtClean="0"/>
              <a:t>Each downslope represents a decrease in heart rate, for example, a series of heartbeats slowing down.</a:t>
            </a:r>
          </a:p>
          <a:p>
            <a:endParaRPr altLang="en-US" b="0" i="0" baseline="0" smtClean="0"/>
          </a:p>
          <a:p>
            <a:r>
              <a:rPr altLang="en-US" i="0" baseline="0" smtClean="0"/>
              <a:t>Transition: </a:t>
            </a:r>
            <a:r>
              <a:rPr altLang="en-US" b="0" i="0" baseline="0" smtClean="0"/>
              <a:t>Next, we</a:t>
            </a:r>
            <a:r>
              <a:rPr lang="ja-JP" altLang="en-US" b="0" i="0" baseline="0" smtClean="0"/>
              <a:t>’</a:t>
            </a:r>
            <a:r>
              <a:rPr altLang="ja-JP" b="0" i="0" baseline="0" smtClean="0"/>
              <a:t>re going to look at a few minutes of data from someone in different emotional states.</a:t>
            </a:r>
            <a:endParaRPr altLang="en-US" smtClean="0">
              <a:latin typeface="Arial" panose="020B0604020202020204" pitchFamily="34" charset="0"/>
            </a:endParaRPr>
          </a:p>
        </p:txBody>
      </p:sp>
    </p:spTree>
    <p:extLst>
      <p:ext uri="{BB962C8B-B14F-4D97-AF65-F5344CB8AC3E}">
        <p14:creationId xmlns:p14="http://schemas.microsoft.com/office/powerpoint/2010/main" val="2941108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685800" y="685800"/>
            <a:ext cx="2133600" cy="160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xfrm>
            <a:off x="609600" y="2362200"/>
            <a:ext cx="5851525" cy="678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04" tIns="48753" rIns="97504" bIns="48753"/>
          <a:lstStyle/>
          <a:p>
            <a:r>
              <a:rPr altLang="en-US" sz="1000" i="0" baseline="0" smtClean="0"/>
              <a:t>Time: </a:t>
            </a:r>
            <a:r>
              <a:rPr altLang="en-US" sz="1000" b="0" i="0" baseline="0" smtClean="0"/>
              <a:t>5 minutes   </a:t>
            </a:r>
            <a:r>
              <a:rPr altLang="en-US" sz="1000" i="0" baseline="0" smtClean="0"/>
              <a:t>Objectives: </a:t>
            </a:r>
            <a:r>
              <a:rPr altLang="en-US" sz="1000" b="0" i="0" baseline="0" smtClean="0"/>
              <a:t> Explain how emotions are reflected in the patterns of our heart rhythms. Explain that HRV patterns can be coherent or incoherent at low or high heart rates. Explain that a subject</a:t>
            </a:r>
            <a:r>
              <a:rPr lang="ja-JP" altLang="en-US" sz="1000" b="0" i="0" baseline="0" smtClean="0"/>
              <a:t>’</a:t>
            </a:r>
            <a:r>
              <a:rPr altLang="ja-JP" sz="1000" b="0" i="0" baseline="0" smtClean="0"/>
              <a:t>s coherent or incoherent HRV patterns can sometimes have the same amount of variability. Explain that the HRV patterns in heart rhythms indicate whether a subject is in a coherent or incoherent state. Instill confidence in participants that with practice, they can learn to shift from incoherence to coherence, anywhere, anytime.</a:t>
            </a:r>
          </a:p>
          <a:p>
            <a:r>
              <a:rPr altLang="en-US" sz="1000" i="0" baseline="0" smtClean="0"/>
              <a:t>Key Points: </a:t>
            </a:r>
            <a:endParaRPr altLang="en-US" sz="1000" b="0" i="0" baseline="0" smtClean="0"/>
          </a:p>
          <a:p>
            <a:pPr>
              <a:buFontTx/>
              <a:buChar char="•"/>
            </a:pPr>
            <a:r>
              <a:rPr altLang="en-US" sz="1000" b="0" i="0" baseline="0" smtClean="0"/>
              <a:t>The two heart rhythms on this slide belong to the same person. </a:t>
            </a:r>
          </a:p>
          <a:p>
            <a:pPr>
              <a:buFontTx/>
              <a:buChar char="•"/>
            </a:pPr>
            <a:r>
              <a:rPr altLang="en-US" sz="1000" b="0" baseline="0" smtClean="0">
                <a:solidFill>
                  <a:srgbClr val="C00000"/>
                </a:solidFill>
              </a:rPr>
              <a:t>Ask: </a:t>
            </a:r>
            <a:r>
              <a:rPr altLang="en-US" sz="1000" b="0" baseline="0" smtClean="0"/>
              <a:t>(Refer to slide.) </a:t>
            </a:r>
            <a:r>
              <a:rPr altLang="en-US" sz="1000" b="0" i="0" baseline="0" smtClean="0"/>
              <a:t>What do you think the person was doing that created the top heart rhythm pattern? </a:t>
            </a:r>
            <a:r>
              <a:rPr altLang="en-US" sz="1000" b="0" baseline="0" smtClean="0"/>
              <a:t>(Pause.) </a:t>
            </a:r>
            <a:r>
              <a:rPr altLang="en-US" sz="1000" b="0" i="0" baseline="0" smtClean="0"/>
              <a:t>She was instructed to feel frustration. When she shifted to feeling frustrated, her heart rhythms became chaotic-looking.</a:t>
            </a:r>
          </a:p>
          <a:p>
            <a:pPr>
              <a:buFontTx/>
              <a:buChar char="•"/>
            </a:pPr>
            <a:r>
              <a:rPr altLang="en-US" sz="1000" b="0" i="0" baseline="0" smtClean="0"/>
              <a:t>Depleting emotions such as frustration, impatience or anxiety are reflected in an irregular, chaotic HRV </a:t>
            </a:r>
            <a:r>
              <a:rPr altLang="en-US" sz="1000" b="0" baseline="0" smtClean="0"/>
              <a:t>pattern</a:t>
            </a:r>
            <a:r>
              <a:rPr altLang="en-US" sz="1000" b="0" i="0" baseline="0" smtClean="0"/>
              <a:t>, indicating that the activity between the sympathetic and parasympathetic systems is out of sync. </a:t>
            </a:r>
          </a:p>
          <a:p>
            <a:pPr>
              <a:buFontTx/>
              <a:buChar char="•"/>
            </a:pPr>
            <a:r>
              <a:rPr altLang="en-US" sz="1000" b="0" i="0" baseline="0" smtClean="0"/>
              <a:t>Scientists call this an </a:t>
            </a:r>
            <a:r>
              <a:rPr altLang="en-US" sz="1000" b="0" baseline="0" smtClean="0"/>
              <a:t>incoherent </a:t>
            </a:r>
            <a:r>
              <a:rPr altLang="en-US" sz="1000" b="0" i="0" baseline="0" smtClean="0"/>
              <a:t>heart rhythm. </a:t>
            </a:r>
          </a:p>
          <a:p>
            <a:pPr>
              <a:buFontTx/>
              <a:buChar char="•"/>
            </a:pPr>
            <a:r>
              <a:rPr altLang="en-US" sz="1000" b="0" i="0" baseline="0" smtClean="0"/>
              <a:t>This is similar to driving a car with one foot on the accelerator and riding the brake with the other foot. Remember, the sympathetic branch speeds processes up and is like the gas pedal. The parasympathetic branch is like the brake pedal: It slows down processes.</a:t>
            </a:r>
            <a:endParaRPr altLang="en-US" sz="1000" b="0" baseline="0" smtClean="0"/>
          </a:p>
          <a:p>
            <a:pPr>
              <a:buFontTx/>
              <a:buChar char="•"/>
            </a:pPr>
            <a:r>
              <a:rPr altLang="en-US" sz="1000" b="0" baseline="0" smtClean="0">
                <a:solidFill>
                  <a:srgbClr val="C00000"/>
                </a:solidFill>
              </a:rPr>
              <a:t>Ask: </a:t>
            </a:r>
            <a:r>
              <a:rPr altLang="en-US" sz="1000" b="0" i="0" baseline="0" smtClean="0"/>
              <a:t>Why is this not a good idea?  Driving in this manner leads to: A jerky ride., Increased wear and tear on the car, Decreased gas mileage and an inefficient use of energy, which is analogous to a rapid energy drain when we</a:t>
            </a:r>
            <a:r>
              <a:rPr lang="ja-JP" altLang="en-US" sz="1000" b="0" i="0" baseline="0" smtClean="0"/>
              <a:t>’</a:t>
            </a:r>
            <a:r>
              <a:rPr altLang="ja-JP" sz="1000" b="0" i="0" baseline="0" smtClean="0"/>
              <a:t>re frustrated, etc.</a:t>
            </a:r>
          </a:p>
          <a:p>
            <a:pPr>
              <a:buFontTx/>
              <a:buChar char="•"/>
            </a:pPr>
            <a:r>
              <a:rPr altLang="en-US" sz="1000" b="0" i="0" baseline="0" smtClean="0"/>
              <a:t>The heart sends a lot of information to the brain through the ANS. Incoherent heart rhythms inhibit brain function, impairing performance and amplifying energy drains.</a:t>
            </a:r>
          </a:p>
          <a:p>
            <a:pPr>
              <a:buFontTx/>
              <a:buChar char="•"/>
            </a:pPr>
            <a:r>
              <a:rPr altLang="en-US" sz="1000" b="0" baseline="0" smtClean="0">
                <a:solidFill>
                  <a:srgbClr val="C00000"/>
                </a:solidFill>
              </a:rPr>
              <a:t>Ask: </a:t>
            </a:r>
            <a:r>
              <a:rPr altLang="en-US" sz="1000" b="0" i="0" baseline="0" smtClean="0"/>
              <a:t>What do you think the person who created the bottom heart rhythm pattern was doing? </a:t>
            </a:r>
            <a:r>
              <a:rPr altLang="en-US" sz="1000" b="0" baseline="0" smtClean="0"/>
              <a:t>(Pause.) </a:t>
            </a:r>
            <a:r>
              <a:rPr altLang="en-US" sz="1000" b="0" i="0" baseline="0" smtClean="0"/>
              <a:t>She was asked to feel appreciation. When she shifted into feeling appreciation, her heart-rhythm pattern changed. </a:t>
            </a:r>
          </a:p>
          <a:p>
            <a:pPr>
              <a:buFontTx/>
              <a:buChar char="•"/>
            </a:pPr>
            <a:r>
              <a:rPr altLang="en-US" sz="1000" b="0" i="0" baseline="0" smtClean="0"/>
              <a:t>Renewing emotions such as appreciation create a more ordered, harmonious pattern reflecting that the activity between the sympathetic and parasympathetic systems is in sync. </a:t>
            </a:r>
          </a:p>
          <a:p>
            <a:pPr>
              <a:buFontTx/>
              <a:buChar char="•"/>
            </a:pPr>
            <a:r>
              <a:rPr altLang="en-US" sz="1000" b="0" i="0" baseline="0" smtClean="0"/>
              <a:t>Scientists call this a </a:t>
            </a:r>
            <a:r>
              <a:rPr altLang="en-US" sz="1000" b="0" baseline="0" smtClean="0"/>
              <a:t>coherent </a:t>
            </a:r>
            <a:r>
              <a:rPr altLang="en-US" sz="1000" b="0" i="0" baseline="0" smtClean="0"/>
              <a:t>heart rhythm. </a:t>
            </a:r>
          </a:p>
          <a:p>
            <a:pPr>
              <a:buFontTx/>
              <a:buChar char="•"/>
            </a:pPr>
            <a:r>
              <a:rPr altLang="en-US" sz="1000" b="0" i="0" baseline="0" smtClean="0"/>
              <a:t>Incoherent rhythms reflect out-of-sync activity in the two branches of the ANS while coherent rhythms reflect synchronized activity.</a:t>
            </a:r>
          </a:p>
          <a:p>
            <a:pPr>
              <a:buFontTx/>
              <a:buChar char="•"/>
            </a:pPr>
            <a:r>
              <a:rPr altLang="en-US" sz="1000" b="0" i="0" baseline="0" smtClean="0"/>
              <a:t>Coherence helps promote optimal performance and brain function and builds resilience.</a:t>
            </a:r>
          </a:p>
          <a:p>
            <a:pPr>
              <a:buFontTx/>
              <a:buChar char="•"/>
            </a:pPr>
            <a:r>
              <a:rPr altLang="en-US" sz="1000" b="0" i="0" baseline="0" smtClean="0"/>
              <a:t>A coherent state is not necessarily the same as relaxation. In other words, you can have a high heart rate or a low heart rate and still exhibit an ordered, coherent pattern. </a:t>
            </a:r>
          </a:p>
          <a:p>
            <a:pPr>
              <a:buFontTx/>
              <a:buChar char="•"/>
            </a:pPr>
            <a:r>
              <a:rPr altLang="en-US" sz="1000" b="0" i="0" baseline="0" smtClean="0"/>
              <a:t>People can be relaxed, which is indicated by a low heart rate, but still be rehashing and processing an argument from earlier in the day. Their systems will be incoherent and they will be draining a lot of energy.</a:t>
            </a:r>
          </a:p>
          <a:p>
            <a:pPr>
              <a:buFontTx/>
              <a:buChar char="•"/>
            </a:pPr>
            <a:r>
              <a:rPr altLang="en-US" sz="1000" b="0" i="0" baseline="0" smtClean="0"/>
              <a:t>The coherence techniques you</a:t>
            </a:r>
            <a:r>
              <a:rPr lang="ja-JP" altLang="en-US" sz="1000" b="0" i="0" baseline="0" smtClean="0"/>
              <a:t>’</a:t>
            </a:r>
            <a:r>
              <a:rPr altLang="ja-JP" sz="1000" b="0" i="0" baseline="0" smtClean="0"/>
              <a:t>re learning enable you to shift into a coherent and composed state anytime, anywhere.</a:t>
            </a:r>
          </a:p>
          <a:p>
            <a:r>
              <a:rPr altLang="en-US" sz="1000" i="0" baseline="0" smtClean="0"/>
              <a:t>Transition: </a:t>
            </a:r>
            <a:r>
              <a:rPr altLang="en-US" sz="1000" b="0" i="0" baseline="0" smtClean="0"/>
              <a:t>HRV is a very important measure of our overall health and resilience. </a:t>
            </a:r>
            <a:endParaRPr altLang="en-US" sz="1000" smtClean="0">
              <a:latin typeface="Arial" panose="020B0604020202020204" pitchFamily="34" charset="0"/>
            </a:endParaRPr>
          </a:p>
        </p:txBody>
      </p:sp>
    </p:spTree>
    <p:extLst>
      <p:ext uri="{BB962C8B-B14F-4D97-AF65-F5344CB8AC3E}">
        <p14:creationId xmlns:p14="http://schemas.microsoft.com/office/powerpoint/2010/main" val="63466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685800" y="685800"/>
            <a:ext cx="2438400" cy="182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xfrm>
            <a:off x="731838" y="2640013"/>
            <a:ext cx="5851525" cy="642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smtClean="0">
              <a:latin typeface="Arial" panose="020B0604020202020204" pitchFamily="34" charset="0"/>
            </a:endParaRPr>
          </a:p>
          <a:p>
            <a:r>
              <a:rPr altLang="en-US" i="0" baseline="0" smtClean="0"/>
              <a:t>Time: </a:t>
            </a:r>
            <a:r>
              <a:rPr altLang="en-US" b="0" i="0" baseline="0" smtClean="0"/>
              <a:t>1 minute</a:t>
            </a:r>
          </a:p>
          <a:p>
            <a:r>
              <a:rPr altLang="en-US" i="0" baseline="0" smtClean="0"/>
              <a:t>Objective: </a:t>
            </a:r>
            <a:r>
              <a:rPr altLang="en-US" b="0" i="0" baseline="0" smtClean="0"/>
              <a:t>Explain the importance of HRV.</a:t>
            </a:r>
            <a:endParaRPr altLang="en-US" smtClean="0">
              <a:latin typeface="Arial" panose="020B0604020202020204" pitchFamily="34" charset="0"/>
            </a:endParaRPr>
          </a:p>
          <a:p>
            <a:r>
              <a:rPr altLang="en-US" i="0" baseline="0" smtClean="0"/>
              <a:t>Key Points: </a:t>
            </a:r>
            <a:endParaRPr altLang="en-US" b="0" i="0" baseline="0" smtClean="0"/>
          </a:p>
          <a:p>
            <a:pPr>
              <a:buFontTx/>
              <a:buChar char="•"/>
            </a:pPr>
            <a:r>
              <a:rPr altLang="en-US" b="0" i="0" baseline="0" smtClean="0"/>
              <a:t>We have the most HRV when we are young and it steadily declines as we age. </a:t>
            </a:r>
          </a:p>
          <a:p>
            <a:pPr>
              <a:buFontTx/>
              <a:buChar char="•"/>
            </a:pPr>
            <a:r>
              <a:rPr altLang="en-US" b="0" i="0" baseline="0" smtClean="0"/>
              <a:t>Below-normal HRV for a given age is a strong and independent predictor of future health problems, including all-cause mortality. </a:t>
            </a:r>
          </a:p>
          <a:p>
            <a:pPr>
              <a:buFontTx/>
              <a:buChar char="•"/>
            </a:pPr>
            <a:r>
              <a:rPr altLang="en-US" b="0" i="0" baseline="0" smtClean="0"/>
              <a:t>HRV is an important indicator of both physiological resilience and behavioral flexibility, meaning that it influences our ability to handle stress and challenges. </a:t>
            </a:r>
          </a:p>
          <a:p>
            <a:pPr>
              <a:buFontTx/>
              <a:buChar char="•"/>
            </a:pPr>
            <a:r>
              <a:rPr altLang="en-US" b="0" i="0" baseline="0" smtClean="0"/>
              <a:t>A number of studies have shown that higher levels of HRV are associated with superior mental performance on tasks requiring executive functions. </a:t>
            </a:r>
          </a:p>
          <a:p>
            <a:endParaRPr altLang="en-US" b="0" i="0" baseline="0" smtClean="0"/>
          </a:p>
          <a:p>
            <a:endParaRPr altLang="en-US" i="0" baseline="0" smtClean="0"/>
          </a:p>
          <a:p>
            <a:r>
              <a:rPr altLang="en-US" i="0" baseline="0" smtClean="0"/>
              <a:t>Transition: </a:t>
            </a:r>
            <a:r>
              <a:rPr altLang="en-US" b="0" i="0" baseline="0" smtClean="0"/>
              <a:t>Let</a:t>
            </a:r>
            <a:r>
              <a:rPr lang="ja-JP" altLang="en-US" b="0" i="0" baseline="0" smtClean="0"/>
              <a:t>’</a:t>
            </a:r>
            <a:r>
              <a:rPr altLang="ja-JP" b="0" i="0" baseline="0" smtClean="0"/>
              <a:t>s look at a few minutes</a:t>
            </a:r>
            <a:r>
              <a:rPr lang="ja-JP" altLang="en-US" b="0" i="0" baseline="0" smtClean="0"/>
              <a:t>’</a:t>
            </a:r>
            <a:r>
              <a:rPr altLang="ja-JP" b="0" i="0" baseline="0" smtClean="0"/>
              <a:t> worth of data that illustrates the difference between high and low ranges of HRV.</a:t>
            </a:r>
            <a:endParaRPr altLang="en-US" smtClean="0">
              <a:latin typeface="Arial" panose="020B0604020202020204" pitchFamily="34" charset="0"/>
            </a:endParaRPr>
          </a:p>
        </p:txBody>
      </p:sp>
    </p:spTree>
    <p:extLst>
      <p:ext uri="{BB962C8B-B14F-4D97-AF65-F5344CB8AC3E}">
        <p14:creationId xmlns:p14="http://schemas.microsoft.com/office/powerpoint/2010/main" val="3362515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Help participants understand the difference between high and low HRV and that it declines with age.</a:t>
            </a:r>
          </a:p>
          <a:p>
            <a:r>
              <a:rPr altLang="en-US" i="0" baseline="0" smtClean="0"/>
              <a:t>Key Points: </a:t>
            </a:r>
            <a:endParaRPr altLang="en-US" b="0" i="0" baseline="0" smtClean="0"/>
          </a:p>
          <a:p>
            <a:pPr>
              <a:buFontTx/>
              <a:buChar char="•"/>
            </a:pPr>
            <a:r>
              <a:rPr altLang="en-US" b="0" i="0" baseline="0" smtClean="0"/>
              <a:t>As mentioned before, we have the most HRV when we are young, and then it steadily declines as we age. </a:t>
            </a:r>
          </a:p>
          <a:p>
            <a:pPr>
              <a:buFontTx/>
              <a:buChar char="•"/>
            </a:pPr>
            <a:r>
              <a:rPr altLang="en-US" b="0" i="0" baseline="0" smtClean="0"/>
              <a:t>Here is an example of HRV during a resting state for a young girl and a woman in her 60s. </a:t>
            </a:r>
            <a:r>
              <a:rPr altLang="en-US" b="0" baseline="0" smtClean="0"/>
              <a:t>(The 10 BPM listed at the top and the 2 BPM listed at the bottom is the average heart rate for each subject over the 180 seconds of data).</a:t>
            </a:r>
            <a:endParaRPr altLang="en-US" b="0" i="0" baseline="0" smtClean="0"/>
          </a:p>
          <a:p>
            <a:pPr>
              <a:buFontTx/>
              <a:buChar char="•"/>
            </a:pPr>
            <a:r>
              <a:rPr altLang="en-US" b="0" i="0" baseline="0" smtClean="0"/>
              <a:t>There is more naturally occurring variability in the younger person, meaning there is a wider range from the top of the heart rhythm (the peak) to the bottom of the heart rhythm (the valley). </a:t>
            </a:r>
          </a:p>
          <a:p>
            <a:pPr>
              <a:buFontTx/>
              <a:buChar char="•"/>
            </a:pPr>
            <a:r>
              <a:rPr altLang="en-US" b="0" i="0" baseline="0" smtClean="0"/>
              <a:t>Researchers can tell in healthy and resilient individuals how old they are within about two years by measuring the amount of the person</a:t>
            </a:r>
            <a:r>
              <a:rPr lang="ja-JP" altLang="en-US" b="0" i="0" baseline="0" smtClean="0"/>
              <a:t>’</a:t>
            </a:r>
            <a:r>
              <a:rPr altLang="ja-JP" b="0" i="0" baseline="0" smtClean="0"/>
              <a:t>s HRV over a 24-hour period. </a:t>
            </a:r>
          </a:p>
          <a:p>
            <a:pPr>
              <a:buFontTx/>
              <a:buChar char="•"/>
            </a:pPr>
            <a:r>
              <a:rPr altLang="en-US" b="0" i="0" baseline="0" smtClean="0"/>
              <a:t>HRV that is lower than it should be for a given age is an indicator of accumulated energy drain and faster aging, which is predictive of future health challenges. </a:t>
            </a:r>
          </a:p>
          <a:p>
            <a:endParaRPr altLang="en-US" b="0" i="0" baseline="0" smtClean="0"/>
          </a:p>
          <a:p>
            <a:r>
              <a:rPr altLang="en-US" i="0" baseline="0" smtClean="0"/>
              <a:t>Transition: </a:t>
            </a:r>
            <a:r>
              <a:rPr altLang="en-US" b="0" i="0" baseline="0" smtClean="0"/>
              <a:t>Do you remember that we talked about heart-brain communication and how the heart rhythm patterns affect mental activity?</a:t>
            </a:r>
            <a:endParaRPr altLang="en-US" smtClean="0"/>
          </a:p>
        </p:txBody>
      </p:sp>
    </p:spTree>
    <p:extLst>
      <p:ext uri="{BB962C8B-B14F-4D97-AF65-F5344CB8AC3E}">
        <p14:creationId xmlns:p14="http://schemas.microsoft.com/office/powerpoint/2010/main" val="1538511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762000" y="609600"/>
            <a:ext cx="2514600" cy="1885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731838" y="2667000"/>
            <a:ext cx="5851525" cy="621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4 minutes</a:t>
            </a:r>
          </a:p>
          <a:p>
            <a:r>
              <a:rPr altLang="en-US" i="0" baseline="0" smtClean="0"/>
              <a:t>Objective: </a:t>
            </a:r>
            <a:r>
              <a:rPr altLang="en-US" b="0" i="0" baseline="0" smtClean="0"/>
              <a:t>Understand how the heart</a:t>
            </a:r>
            <a:r>
              <a:rPr lang="ja-JP" altLang="en-US" b="0" i="0" baseline="0" smtClean="0"/>
              <a:t>’</a:t>
            </a:r>
            <a:r>
              <a:rPr altLang="ja-JP" b="0" i="0" baseline="0" smtClean="0"/>
              <a:t>s neural activity can inhibit or facilitate mental function and performance.</a:t>
            </a:r>
          </a:p>
          <a:p>
            <a:r>
              <a:rPr altLang="en-US" i="0" baseline="0" smtClean="0"/>
              <a:t>Key Points: </a:t>
            </a:r>
            <a:endParaRPr altLang="en-US" b="0" i="0" baseline="0" smtClean="0"/>
          </a:p>
          <a:p>
            <a:pPr>
              <a:buFontTx/>
              <a:buChar char="•"/>
            </a:pPr>
            <a:r>
              <a:rPr altLang="en-US" b="0" i="0" baseline="0" smtClean="0"/>
              <a:t>Neural activity from the heart travels up to the brain via the ANS and influences brain centers associated with thinking, decision-making, reaction times, long- and short-term memory and self-regulation. </a:t>
            </a:r>
          </a:p>
          <a:p>
            <a:pPr>
              <a:buFontTx/>
              <a:buChar char="•"/>
            </a:pPr>
            <a:r>
              <a:rPr altLang="en-US" b="0" i="0" baseline="0" smtClean="0"/>
              <a:t>The </a:t>
            </a:r>
            <a:r>
              <a:rPr altLang="en-US" b="0" baseline="0" smtClean="0"/>
              <a:t>thalamus</a:t>
            </a:r>
            <a:r>
              <a:rPr altLang="en-US" b="0" i="0" baseline="0" smtClean="0"/>
              <a:t>, a key brain center, is involved in optimal function and is strongly affected by the neural signals from the heart. One of the many roles of the thalamus is to synchronize the neural activity of the entire brain, including the cortex, which is the thinking part of the brain. The cortex is where the executive functions take place: the ability to plan and set goals, think abstractly and creatively, self-regulate and see how our actions and behaviors will affect our future (foresight).</a:t>
            </a:r>
          </a:p>
          <a:p>
            <a:pPr>
              <a:buFontTx/>
              <a:buChar char="•"/>
            </a:pPr>
            <a:r>
              <a:rPr altLang="en-US" b="0" i="0" baseline="0" smtClean="0"/>
              <a:t>Incoherent heart rhythms interfere with the thalamus</a:t>
            </a:r>
            <a:r>
              <a:rPr lang="ja-JP" altLang="en-US" b="0" i="0" baseline="0" smtClean="0"/>
              <a:t>’</a:t>
            </a:r>
            <a:r>
              <a:rPr altLang="ja-JP" b="0" i="0" baseline="0" smtClean="0"/>
              <a:t>s ability to synchronize cortical activity, causing what scientists call </a:t>
            </a:r>
            <a:r>
              <a:rPr altLang="ja-JP" i="0" baseline="0" smtClean="0"/>
              <a:t>cortical inhibition.</a:t>
            </a:r>
            <a:endParaRPr altLang="ja-JP" b="0" i="0" baseline="0" smtClean="0"/>
          </a:p>
          <a:p>
            <a:pPr>
              <a:buFontTx/>
              <a:buChar char="•"/>
            </a:pPr>
            <a:r>
              <a:rPr altLang="en-US" b="0" baseline="0" smtClean="0">
                <a:solidFill>
                  <a:srgbClr val="C00000"/>
                </a:solidFill>
              </a:rPr>
              <a:t>Ask: </a:t>
            </a:r>
            <a:r>
              <a:rPr altLang="en-US" b="0" i="0" baseline="0" smtClean="0"/>
              <a:t>Have you ever been upset and reacted to someone and said or done something you later regretted? When this happens, has it typically lead to more stress and wasted time? How many times have you done this with the same person? In response to the same issue?</a:t>
            </a:r>
          </a:p>
          <a:p>
            <a:pPr>
              <a:buFontTx/>
              <a:buChar char="•"/>
            </a:pPr>
            <a:r>
              <a:rPr altLang="en-US" b="0" i="0" baseline="0" smtClean="0"/>
              <a:t>Anger, frustration and other depleting emotions can often lead us to do stupid things. Sometimes we even say, </a:t>
            </a:r>
            <a:r>
              <a:rPr lang="ja-JP" altLang="en-US" b="0" i="0" baseline="0" smtClean="0"/>
              <a:t>“</a:t>
            </a:r>
            <a:r>
              <a:rPr altLang="ja-JP" b="0" i="0" baseline="0" smtClean="0"/>
              <a:t>Where was my brain?</a:t>
            </a:r>
            <a:r>
              <a:rPr lang="ja-JP" altLang="en-US" b="0" i="0" baseline="0" smtClean="0"/>
              <a:t>”</a:t>
            </a:r>
            <a:r>
              <a:rPr altLang="ja-JP" b="0" i="0" baseline="0" smtClean="0"/>
              <a:t> That is because the cortex was inhibited. We literally can</a:t>
            </a:r>
            <a:r>
              <a:rPr lang="ja-JP" altLang="en-US" b="0" i="0" baseline="0" smtClean="0"/>
              <a:t>’</a:t>
            </a:r>
            <a:r>
              <a:rPr altLang="ja-JP" b="0" i="0" baseline="0" smtClean="0"/>
              <a:t>t think clearly when we feel stressed. </a:t>
            </a:r>
          </a:p>
          <a:p>
            <a:pPr>
              <a:buFontTx/>
              <a:buChar char="•"/>
            </a:pPr>
            <a:r>
              <a:rPr altLang="en-US" b="0" i="0" baseline="0" smtClean="0"/>
              <a:t>On the other hand, coherent heart rhythms improve the thalamus</a:t>
            </a:r>
            <a:r>
              <a:rPr lang="ja-JP" altLang="en-US" b="0" i="0" baseline="0" smtClean="0"/>
              <a:t>’</a:t>
            </a:r>
            <a:r>
              <a:rPr altLang="ja-JP" b="0" i="0" baseline="0" smtClean="0"/>
              <a:t>s ability to synchronize cortical activity, resulting in what scientists call </a:t>
            </a:r>
            <a:r>
              <a:rPr altLang="ja-JP" i="0" baseline="0" smtClean="0"/>
              <a:t>cortical facilitation. </a:t>
            </a:r>
            <a:r>
              <a:rPr altLang="ja-JP" b="0" i="0" baseline="0" smtClean="0"/>
              <a:t>Cortical facilitation means all of the executive functions are optimized.</a:t>
            </a:r>
          </a:p>
          <a:p>
            <a:r>
              <a:rPr altLang="en-US" i="0" baseline="0" smtClean="0"/>
              <a:t>Transition: </a:t>
            </a:r>
            <a:r>
              <a:rPr altLang="en-US" b="0" i="0" baseline="0" smtClean="0"/>
              <a:t>In other words, when we</a:t>
            </a:r>
            <a:r>
              <a:rPr lang="ja-JP" altLang="en-US" b="0" i="0" baseline="0" smtClean="0"/>
              <a:t>’</a:t>
            </a:r>
            <a:r>
              <a:rPr altLang="ja-JP" b="0" i="0" baseline="0" smtClean="0"/>
              <a:t>re coherent we can make smarter choices, improve reaction times, enhance focus, creativity and the ability to problem-solve.</a:t>
            </a:r>
            <a:endParaRPr altLang="en-US" smtClean="0"/>
          </a:p>
        </p:txBody>
      </p:sp>
    </p:spTree>
    <p:extLst>
      <p:ext uri="{BB962C8B-B14F-4D97-AF65-F5344CB8AC3E}">
        <p14:creationId xmlns:p14="http://schemas.microsoft.com/office/powerpoint/2010/main" val="4075581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2 minutes</a:t>
            </a:r>
          </a:p>
          <a:p>
            <a:r>
              <a:rPr altLang="en-US" i="0" baseline="0" smtClean="0"/>
              <a:t>Objective: </a:t>
            </a:r>
            <a:r>
              <a:rPr altLang="en-US" b="0" i="0" baseline="0" smtClean="0"/>
              <a:t>Describe to participants the benefits of practicing the HeartMath coherence- and resilience-building techniques that have been validated in various research studies.</a:t>
            </a:r>
          </a:p>
          <a:p>
            <a:r>
              <a:rPr altLang="en-US" i="0" baseline="0" smtClean="0"/>
              <a:t>Key Points: </a:t>
            </a:r>
            <a:endParaRPr altLang="en-US" b="0" i="0" baseline="0" smtClean="0"/>
          </a:p>
          <a:p>
            <a:pPr>
              <a:buFontTx/>
              <a:buChar char="•"/>
            </a:pPr>
            <a:r>
              <a:rPr altLang="en-US" b="0" baseline="0" smtClean="0"/>
              <a:t>(Refer to slide.) </a:t>
            </a:r>
            <a:r>
              <a:rPr altLang="en-US" b="0" i="0" baseline="0" smtClean="0"/>
              <a:t>Practicing coherence- and resilience-building skills leads to many physiological, psychological and relational benefits: </a:t>
            </a:r>
          </a:p>
          <a:p>
            <a:pPr>
              <a:buFontTx/>
              <a:buChar char="•"/>
            </a:pPr>
            <a:r>
              <a:rPr altLang="en-US" b="0" i="0" baseline="0" smtClean="0"/>
              <a:t>Enhances ability to maintain composure during challenges.</a:t>
            </a:r>
          </a:p>
          <a:p>
            <a:pPr>
              <a:buFontTx/>
              <a:buChar char="•"/>
            </a:pPr>
            <a:r>
              <a:rPr altLang="en-US" b="0" i="0" baseline="0" smtClean="0"/>
              <a:t>Improves family and social harmony.</a:t>
            </a:r>
          </a:p>
          <a:p>
            <a:pPr>
              <a:buFontTx/>
              <a:buChar char="•"/>
            </a:pPr>
            <a:r>
              <a:rPr altLang="en-US" b="0" i="0" baseline="0" smtClean="0"/>
              <a:t>Reduces fatigue and exhaustion.</a:t>
            </a:r>
          </a:p>
          <a:p>
            <a:pPr>
              <a:buFontTx/>
              <a:buChar char="•"/>
            </a:pPr>
            <a:r>
              <a:rPr altLang="en-US" b="0" i="0" baseline="0" smtClean="0"/>
              <a:t>Promotes the body</a:t>
            </a:r>
            <a:r>
              <a:rPr lang="ja-JP" altLang="en-US" b="0" i="0" baseline="0" smtClean="0"/>
              <a:t>’</a:t>
            </a:r>
            <a:r>
              <a:rPr altLang="ja-JP" b="0" i="0" baseline="0" smtClean="0"/>
              <a:t>s natural regenerative processes.</a:t>
            </a:r>
          </a:p>
          <a:p>
            <a:pPr>
              <a:buFontTx/>
              <a:buChar char="•"/>
            </a:pPr>
            <a:r>
              <a:rPr altLang="en-US" b="0" i="0" baseline="0" smtClean="0"/>
              <a:t>Improves coordination and reaction times.</a:t>
            </a:r>
          </a:p>
          <a:p>
            <a:pPr>
              <a:buFontTx/>
              <a:buChar char="•"/>
            </a:pPr>
            <a:r>
              <a:rPr altLang="en-US" b="0" i="0" baseline="0" smtClean="0"/>
              <a:t>Enhances ability to think clearly and find better solutions.</a:t>
            </a:r>
          </a:p>
          <a:p>
            <a:pPr>
              <a:buFontTx/>
              <a:buChar char="•"/>
            </a:pPr>
            <a:r>
              <a:rPr altLang="en-US" b="0" i="0" baseline="0" smtClean="0"/>
              <a:t>Improves ability to learn and achieve higher test scores.</a:t>
            </a:r>
          </a:p>
          <a:p>
            <a:pPr>
              <a:buFontTx/>
              <a:buChar char="•"/>
            </a:pPr>
            <a:r>
              <a:rPr altLang="en-US" b="0" i="0" baseline="0" smtClean="0"/>
              <a:t>Increases access to intuitive intelligence.</a:t>
            </a:r>
          </a:p>
          <a:p>
            <a:endParaRPr altLang="en-US" i="0" baseline="0" smtClean="0"/>
          </a:p>
          <a:p>
            <a:endParaRPr altLang="en-US" i="0" baseline="0" smtClean="0"/>
          </a:p>
          <a:p>
            <a:r>
              <a:rPr altLang="en-US" i="0" baseline="0" smtClean="0"/>
              <a:t>Transition: </a:t>
            </a:r>
            <a:r>
              <a:rPr altLang="en-US" b="0" i="0" baseline="0" smtClean="0"/>
              <a:t>Let</a:t>
            </a:r>
            <a:r>
              <a:rPr lang="ja-JP" altLang="en-US" b="0" i="0" baseline="0" smtClean="0"/>
              <a:t>’</a:t>
            </a:r>
            <a:r>
              <a:rPr altLang="ja-JP" b="0" i="0" baseline="0" smtClean="0"/>
              <a:t>s discuss how depleting and renewing emotions affect the two primary systems the body uses to regulate our energy. </a:t>
            </a:r>
            <a:endParaRPr altLang="en-US" smtClean="0"/>
          </a:p>
        </p:txBody>
      </p:sp>
    </p:spTree>
    <p:extLst>
      <p:ext uri="{BB962C8B-B14F-4D97-AF65-F5344CB8AC3E}">
        <p14:creationId xmlns:p14="http://schemas.microsoft.com/office/powerpoint/2010/main" val="3435962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15 seconds</a:t>
            </a:r>
          </a:p>
          <a:p>
            <a:r>
              <a:rPr altLang="en-US" i="0" baseline="0" smtClean="0"/>
              <a:t>Objective: </a:t>
            </a:r>
            <a:r>
              <a:rPr altLang="en-US" b="0" i="0" baseline="0" smtClean="0"/>
              <a:t>Introduce the Quick Coherence Technique.</a:t>
            </a:r>
          </a:p>
          <a:p>
            <a:r>
              <a:rPr altLang="en-US" i="0" baseline="0" smtClean="0"/>
              <a:t>Key Point: </a:t>
            </a:r>
            <a:endParaRPr altLang="en-US" b="0" i="0" baseline="0" smtClean="0"/>
          </a:p>
          <a:p>
            <a:pPr>
              <a:buFontTx/>
              <a:buChar char="•"/>
            </a:pPr>
            <a:r>
              <a:rPr altLang="en-US" b="0" i="0" baseline="0" smtClean="0"/>
              <a:t>The Quick Coherence Technique is a simple and effective coherence-building skill.</a:t>
            </a:r>
          </a:p>
          <a:p>
            <a:pPr>
              <a:buFontTx/>
              <a:buChar char="•"/>
            </a:pPr>
            <a:r>
              <a:rPr altLang="en-US" b="0" i="0" baseline="0" smtClean="0"/>
              <a:t>It builds on the Heart-Focused Breathing™ Technique by including a renewing emotion to begin the resilience-building process.</a:t>
            </a:r>
          </a:p>
          <a:p>
            <a:endParaRPr altLang="en-US" b="0" i="0" baseline="0" smtClean="0"/>
          </a:p>
          <a:p>
            <a:r>
              <a:rPr altLang="en-US" i="0" baseline="0" smtClean="0"/>
              <a:t>Transition: </a:t>
            </a:r>
            <a:r>
              <a:rPr altLang="en-US" b="0" i="0" baseline="0" smtClean="0"/>
              <a:t>This technique helps us more intelligently regulate our energy expenditures and increase resilience capacity. </a:t>
            </a:r>
            <a:endParaRPr altLang="en-US" b="0" smtClean="0"/>
          </a:p>
        </p:txBody>
      </p:sp>
    </p:spTree>
    <p:extLst>
      <p:ext uri="{BB962C8B-B14F-4D97-AF65-F5344CB8AC3E}">
        <p14:creationId xmlns:p14="http://schemas.microsoft.com/office/powerpoint/2010/main" val="57514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Provide program objectives.</a:t>
            </a:r>
          </a:p>
          <a:p>
            <a:r>
              <a:rPr altLang="en-US" i="0" baseline="0" smtClean="0"/>
              <a:t>Key Points:</a:t>
            </a:r>
          </a:p>
          <a:p>
            <a:r>
              <a:rPr altLang="en-US" b="0" i="0" baseline="0" smtClean="0"/>
              <a:t>•Increase your personal resilience and energy levels.</a:t>
            </a:r>
          </a:p>
          <a:p>
            <a:r>
              <a:rPr altLang="en-US" b="0" i="0" baseline="0" smtClean="0"/>
              <a:t>•Leverage your ability to think clearly under pressure and discern appropriate solutions to problems.</a:t>
            </a:r>
          </a:p>
          <a:p>
            <a:r>
              <a:rPr altLang="en-US" b="0" i="0" baseline="0" smtClean="0"/>
              <a:t>•Increase your ability to maintain situational awareness.</a:t>
            </a:r>
          </a:p>
          <a:p>
            <a:r>
              <a:rPr altLang="en-US" b="0" i="0" baseline="0" smtClean="0"/>
              <a:t>•Diminish symptoms of personal and work-related stress such as overwhelm, frustration, fatigue and sleep disturbance.</a:t>
            </a:r>
          </a:p>
          <a:p>
            <a:r>
              <a:rPr altLang="en-US" b="0" i="0" baseline="0" smtClean="0"/>
              <a:t>•Improve reaction times and coordination.</a:t>
            </a:r>
          </a:p>
          <a:p>
            <a:endParaRPr altLang="en-US" i="0" baseline="0" smtClean="0"/>
          </a:p>
          <a:p>
            <a:endParaRPr altLang="en-US" i="0" baseline="0" smtClean="0"/>
          </a:p>
          <a:p>
            <a:r>
              <a:rPr altLang="en-US" i="0" baseline="0" smtClean="0"/>
              <a:t>Transition: </a:t>
            </a:r>
            <a:r>
              <a:rPr altLang="en-US" b="0" i="0" baseline="0" smtClean="0"/>
              <a:t>What is resilience all about?</a:t>
            </a:r>
            <a:endParaRPr altLang="en-US" smtClean="0"/>
          </a:p>
        </p:txBody>
      </p:sp>
    </p:spTree>
    <p:extLst>
      <p:ext uri="{BB962C8B-B14F-4D97-AF65-F5344CB8AC3E}">
        <p14:creationId xmlns:p14="http://schemas.microsoft.com/office/powerpoint/2010/main" val="3985932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4 minutes</a:t>
            </a:r>
          </a:p>
          <a:p>
            <a:r>
              <a:rPr altLang="en-US" i="0" baseline="0" smtClean="0"/>
              <a:t>Objective: </a:t>
            </a:r>
            <a:r>
              <a:rPr altLang="en-US" b="0" i="0" baseline="0" smtClean="0"/>
              <a:t>Help participants understand that renewing emotions increase coherence and composure. Help them identify renewing emotions and have them practice activating one. </a:t>
            </a:r>
          </a:p>
          <a:p>
            <a:r>
              <a:rPr altLang="en-US" i="0" baseline="0" smtClean="0"/>
              <a:t>Key Points:</a:t>
            </a:r>
            <a:endParaRPr altLang="en-US" b="0" i="0" baseline="0" smtClean="0"/>
          </a:p>
          <a:p>
            <a:pPr>
              <a:buFontTx/>
              <a:buChar char="•"/>
            </a:pPr>
            <a:r>
              <a:rPr altLang="en-US" b="0" i="0" baseline="0" smtClean="0"/>
              <a:t>Renewing emotions such as appreciation, courage, care , integrity and compassion shift your heart rhythms into a more coherent rhythm. </a:t>
            </a:r>
          </a:p>
          <a:p>
            <a:pPr>
              <a:buFontTx/>
              <a:buChar char="•"/>
            </a:pPr>
            <a:r>
              <a:rPr altLang="en-US" b="0" baseline="0" smtClean="0"/>
              <a:t>(Point to right side of the Grid if you have done the Grid exercise.)</a:t>
            </a:r>
            <a:endParaRPr altLang="en-US" b="0" i="0" baseline="0" smtClean="0"/>
          </a:p>
          <a:p>
            <a:pPr>
              <a:buFontTx/>
              <a:buChar char="•"/>
            </a:pPr>
            <a:r>
              <a:rPr altLang="en-US" b="0" i="0" baseline="0" smtClean="0"/>
              <a:t>Renewing emotions rejuvenate you mentally, emotionally and physically and recharge your inner battery.</a:t>
            </a:r>
          </a:p>
          <a:p>
            <a:pPr>
              <a:buFontTx/>
              <a:buChar char="•"/>
            </a:pPr>
            <a:r>
              <a:rPr altLang="en-US" b="0" i="0" baseline="0" smtClean="0"/>
              <a:t>One example of how you can intentionally create more coherence throughout the day is by practicing being more tolerant and patient and taking time to appreciate the positive things in your life. </a:t>
            </a:r>
          </a:p>
          <a:p>
            <a:pPr>
              <a:buFontTx/>
              <a:buChar char="•"/>
            </a:pPr>
            <a:r>
              <a:rPr altLang="en-US" b="0" baseline="0" smtClean="0">
                <a:solidFill>
                  <a:srgbClr val="C00000"/>
                </a:solidFill>
              </a:rPr>
              <a:t>Ask: </a:t>
            </a:r>
            <a:r>
              <a:rPr altLang="en-US" b="0" i="0" baseline="0" smtClean="0"/>
              <a:t>What are some examples of renewing emotions you experience? </a:t>
            </a:r>
          </a:p>
          <a:p>
            <a:pPr>
              <a:buFontTx/>
              <a:buChar char="•"/>
            </a:pPr>
            <a:r>
              <a:rPr altLang="en-US" b="0" baseline="0" smtClean="0"/>
              <a:t>(If they have done the Grid exercise, you can refer them back to the emotions they identified on the right side.) </a:t>
            </a:r>
            <a:endParaRPr altLang="en-US" b="0" i="0" baseline="0" smtClean="0"/>
          </a:p>
          <a:p>
            <a:pPr>
              <a:buFontTx/>
              <a:buChar char="•"/>
            </a:pPr>
            <a:r>
              <a:rPr altLang="en-US" b="0" i="0" baseline="0" smtClean="0"/>
              <a:t>Try to experience the feeling you have for someone you love, a pet you care about, special place you enjoy or an accomplishment, or focus on a feeling of calm or ease. </a:t>
            </a:r>
          </a:p>
          <a:p>
            <a:pPr>
              <a:buFontTx/>
              <a:buChar char="•"/>
            </a:pPr>
            <a:r>
              <a:rPr altLang="en-US" b="0" baseline="0" smtClean="0"/>
              <a:t>(Optional Exercise: Have participants write their list in the guidebook in the Quick Coherence section.)</a:t>
            </a:r>
            <a:endParaRPr altLang="en-US" b="0" i="0" baseline="0" smtClean="0"/>
          </a:p>
          <a:p>
            <a:pPr>
              <a:buFontTx/>
              <a:buChar char="•"/>
            </a:pPr>
            <a:r>
              <a:rPr altLang="en-US" b="0" i="0" baseline="0" smtClean="0"/>
              <a:t>Experiencing a feeling such as one of those is what we call </a:t>
            </a:r>
            <a:r>
              <a:rPr lang="ja-JP" altLang="en-US" b="0" i="0" baseline="0" smtClean="0"/>
              <a:t>“</a:t>
            </a:r>
            <a:r>
              <a:rPr altLang="ja-JP" b="0" i="0" baseline="0" smtClean="0"/>
              <a:t>activating</a:t>
            </a:r>
            <a:r>
              <a:rPr lang="ja-JP" altLang="en-US" b="0" i="0" baseline="0" smtClean="0"/>
              <a:t>”</a:t>
            </a:r>
            <a:r>
              <a:rPr altLang="ja-JP" b="0" i="0" baseline="0" smtClean="0"/>
              <a:t> a positive or renewing feeling.</a:t>
            </a:r>
          </a:p>
          <a:p>
            <a:pPr>
              <a:buFontTx/>
              <a:buChar char="•"/>
            </a:pPr>
            <a:r>
              <a:rPr altLang="en-US" b="0" i="0" baseline="0" smtClean="0"/>
              <a:t>It</a:t>
            </a:r>
            <a:r>
              <a:rPr lang="ja-JP" altLang="en-US" b="0" i="0" baseline="0" smtClean="0"/>
              <a:t>’</a:t>
            </a:r>
            <a:r>
              <a:rPr altLang="ja-JP" b="0" i="0" baseline="0" smtClean="0"/>
              <a:t>s helpful to note that any renewing emotion can generate coherence. Sometimes it</a:t>
            </a:r>
            <a:r>
              <a:rPr lang="ja-JP" altLang="en-US" b="0" i="0" baseline="0" smtClean="0"/>
              <a:t>’</a:t>
            </a:r>
            <a:r>
              <a:rPr altLang="ja-JP" b="0" i="0" baseline="0" smtClean="0"/>
              <a:t>s easier to access one over another, so building a repertoire of different positive emotional responses can help you quickly flip the switch back to coherence.</a:t>
            </a:r>
          </a:p>
          <a:p>
            <a:endParaRPr altLang="en-US" i="0" baseline="0" smtClean="0"/>
          </a:p>
          <a:p>
            <a:r>
              <a:rPr altLang="en-US" i="0" baseline="0" smtClean="0"/>
              <a:t>Transition: </a:t>
            </a:r>
            <a:r>
              <a:rPr altLang="en-US" b="0" i="0" baseline="0" smtClean="0"/>
              <a:t>Now let</a:t>
            </a:r>
            <a:r>
              <a:rPr lang="ja-JP" altLang="en-US" b="0" i="0" baseline="0" smtClean="0"/>
              <a:t>’</a:t>
            </a:r>
            <a:r>
              <a:rPr altLang="ja-JP" b="0" i="0" baseline="0" smtClean="0"/>
              <a:t>s do the Quick Coherence Technique together, activating a renewing feeling to reach a deeper level of coherence. </a:t>
            </a:r>
          </a:p>
          <a:p>
            <a:endParaRPr altLang="en-US" smtClean="0">
              <a:latin typeface="Arial" panose="020B0604020202020204" pitchFamily="34" charset="0"/>
            </a:endParaRPr>
          </a:p>
        </p:txBody>
      </p:sp>
    </p:spTree>
    <p:extLst>
      <p:ext uri="{BB962C8B-B14F-4D97-AF65-F5344CB8AC3E}">
        <p14:creationId xmlns:p14="http://schemas.microsoft.com/office/powerpoint/2010/main" val="401262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685800" y="685800"/>
            <a:ext cx="2493963" cy="187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731838" y="2743200"/>
            <a:ext cx="5851525" cy="613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Introduce Step 1 of the Quick Coherence Technique.</a:t>
            </a:r>
          </a:p>
          <a:p>
            <a:r>
              <a:rPr altLang="en-US" i="0" baseline="0" smtClean="0"/>
              <a:t>Key Points: </a:t>
            </a:r>
            <a:endParaRPr altLang="en-US" b="0" i="0" baseline="0" smtClean="0"/>
          </a:p>
          <a:p>
            <a:pPr>
              <a:buFontTx/>
              <a:buChar char="•"/>
            </a:pPr>
            <a:r>
              <a:rPr altLang="en-US" b="0" baseline="0" smtClean="0"/>
              <a:t>(Read the Quick Coherence steps aloud.)</a:t>
            </a:r>
            <a:endParaRPr altLang="en-US" b="0" i="0" baseline="0" smtClean="0"/>
          </a:p>
          <a:p>
            <a:pPr>
              <a:buFontTx/>
              <a:buChar char="•"/>
            </a:pPr>
            <a:r>
              <a:rPr altLang="en-US" i="0" baseline="0" smtClean="0"/>
              <a:t>Step 1: Focus your attention in the area of the heart. Imagine your breath is flowing in and out of your heart or chest area, breathing a little slower and deeper than usual. </a:t>
            </a:r>
            <a:endParaRPr altLang="en-US" b="0" i="0" baseline="0" smtClean="0"/>
          </a:p>
          <a:p>
            <a:r>
              <a:rPr altLang="en-US" b="0" baseline="0" smtClean="0"/>
              <a:t> Suggestion: Inhale 5 seconds, exhale 5 seconds (or whatever rhythm is comfortable).</a:t>
            </a:r>
            <a:endParaRPr altLang="en-US" b="0" i="0" baseline="0" smtClean="0"/>
          </a:p>
          <a:p>
            <a:pPr>
              <a:buFontTx/>
              <a:buChar char="•"/>
            </a:pPr>
            <a:r>
              <a:rPr altLang="en-US" b="0" i="0" baseline="0" smtClean="0"/>
              <a:t>Focusing your attention on the heart area helps you center and get coherent.</a:t>
            </a:r>
          </a:p>
          <a:p>
            <a:pPr>
              <a:buFontTx/>
              <a:buChar char="•"/>
            </a:pPr>
            <a:r>
              <a:rPr altLang="en-US" b="0" i="0" baseline="0" smtClean="0"/>
              <a:t>This first step is Heart-Focused Breathing.</a:t>
            </a:r>
          </a:p>
          <a:p>
            <a:endParaRPr altLang="en-US" b="0" i="0" baseline="0" smtClean="0"/>
          </a:p>
          <a:p>
            <a:r>
              <a:rPr altLang="en-US" i="0" baseline="0" smtClean="0"/>
              <a:t>Transition: </a:t>
            </a:r>
            <a:r>
              <a:rPr altLang="en-US" b="0" i="0" baseline="0" smtClean="0"/>
              <a:t>Let</a:t>
            </a:r>
            <a:r>
              <a:rPr lang="ja-JP" altLang="en-US" b="0" i="0" baseline="0" smtClean="0"/>
              <a:t>’</a:t>
            </a:r>
            <a:r>
              <a:rPr altLang="ja-JP" b="0" i="0" baseline="0" smtClean="0"/>
              <a:t>s add an important step to help reach a deeper level of coherence. </a:t>
            </a:r>
            <a:endParaRPr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E127A70-4AA8-4376-A7BD-4485FD821DA6}" type="slidenum">
              <a:rPr lang="en-US" altLang="en-US" sz="1200">
                <a:cs typeface="Arial" panose="020B0604020202020204" pitchFamily="34" charset="0"/>
              </a:rPr>
              <a:pPr eaLnBrk="1" hangingPunct="1"/>
              <a:t>44</a:t>
            </a:fld>
            <a:endParaRPr lang="en-US" altLang="en-US" sz="1200">
              <a:cs typeface="Arial" panose="020B0604020202020204" pitchFamily="34" charset="0"/>
            </a:endParaRPr>
          </a:p>
        </p:txBody>
      </p:sp>
    </p:spTree>
    <p:extLst>
      <p:ext uri="{BB962C8B-B14F-4D97-AF65-F5344CB8AC3E}">
        <p14:creationId xmlns:p14="http://schemas.microsoft.com/office/powerpoint/2010/main" val="3269777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685800" y="685800"/>
            <a:ext cx="2590800" cy="1943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731838" y="2819400"/>
            <a:ext cx="5851525"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Introduce Step 2 of the Quick Coherence Technique.</a:t>
            </a:r>
          </a:p>
          <a:p>
            <a:r>
              <a:rPr altLang="en-US" i="0" baseline="0" smtClean="0"/>
              <a:t>Key Points: </a:t>
            </a:r>
            <a:endParaRPr altLang="en-US" b="0" i="0" baseline="0" smtClean="0"/>
          </a:p>
          <a:p>
            <a:pPr>
              <a:buFontTx/>
              <a:buChar char="•"/>
            </a:pPr>
            <a:r>
              <a:rPr altLang="en-US" i="0" baseline="0" smtClean="0"/>
              <a:t>Step 2: Make a sincere attempt to experience a regenerative feeling such as appreciation or care for someone or something in your life. </a:t>
            </a:r>
            <a:endParaRPr altLang="en-US" b="0" i="0" baseline="0" smtClean="0"/>
          </a:p>
          <a:p>
            <a:r>
              <a:rPr altLang="en-US" b="0" baseline="0" smtClean="0"/>
              <a:t>Suggestion: Try to re-experience the feeling you have for someone you love, a pet, a special, an accomplishment, etc., or focus on a feeling of calm or ease.</a:t>
            </a:r>
            <a:endParaRPr altLang="en-US" b="0" i="0" baseline="0" smtClean="0"/>
          </a:p>
          <a:p>
            <a:endParaRPr altLang="en-US" i="0" baseline="0" smtClean="0"/>
          </a:p>
          <a:p>
            <a:endParaRPr altLang="en-US" i="0" baseline="0" smtClean="0"/>
          </a:p>
          <a:p>
            <a:r>
              <a:rPr altLang="en-US" i="0" baseline="0" smtClean="0"/>
              <a:t>Transition: </a:t>
            </a:r>
            <a:r>
              <a:rPr altLang="en-US" b="0" i="0" baseline="0" smtClean="0"/>
              <a:t>Once you understand how to do each of the steps, all that you have to remember are the Quick Steps.</a:t>
            </a:r>
            <a:endParaRPr altLang="en-US" smtClean="0"/>
          </a:p>
        </p:txBody>
      </p:sp>
    </p:spTree>
    <p:extLst>
      <p:ext uri="{BB962C8B-B14F-4D97-AF65-F5344CB8AC3E}">
        <p14:creationId xmlns:p14="http://schemas.microsoft.com/office/powerpoint/2010/main" val="2562629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762000" y="685800"/>
            <a:ext cx="2290763" cy="171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31838" y="2514600"/>
            <a:ext cx="5851525" cy="636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Introduce the Quick Coherence Quick Steps and practice the Quick Coherence Technique.</a:t>
            </a:r>
          </a:p>
          <a:p>
            <a:r>
              <a:rPr altLang="en-US" i="0" baseline="0" smtClean="0"/>
              <a:t>Key Points: </a:t>
            </a:r>
            <a:endParaRPr altLang="en-US" b="0" i="0" baseline="0" smtClean="0"/>
          </a:p>
          <a:p>
            <a:pPr>
              <a:buFontTx/>
              <a:buChar char="•"/>
            </a:pPr>
            <a:r>
              <a:rPr altLang="en-US" b="0" i="0" baseline="0" smtClean="0"/>
              <a:t>Once you learn the Quick Coherence Technique, you need only remember these Quick Steps.</a:t>
            </a:r>
          </a:p>
          <a:p>
            <a:r>
              <a:rPr altLang="en-US" b="0" i="0" baseline="0" smtClean="0"/>
              <a:t>1. Heart-Focused Breathing</a:t>
            </a:r>
          </a:p>
          <a:p>
            <a:r>
              <a:rPr altLang="en-US" b="0" i="0" baseline="0" smtClean="0"/>
              <a:t>2. Activate a positive or renewing feeling</a:t>
            </a:r>
          </a:p>
          <a:p>
            <a:pPr>
              <a:buFontTx/>
              <a:buChar char="•"/>
            </a:pPr>
            <a:r>
              <a:rPr altLang="en-US" b="0" baseline="0" smtClean="0"/>
              <a:t>(Read the Quick Coherence Technique steps again and ask them to practice the steps as you read them.) </a:t>
            </a:r>
            <a:endParaRPr altLang="en-US" b="0" i="0" baseline="0" smtClean="0"/>
          </a:p>
          <a:p>
            <a:pPr>
              <a:buFontTx/>
              <a:buChar char="•"/>
            </a:pPr>
            <a:r>
              <a:rPr altLang="en-US" b="0" baseline="0" smtClean="0"/>
              <a:t>(Optional: Ask participants to share their experience of doing the technique. If you have introduced the Depletion to Renewal Grid, ask them which quadrant they are in now.)</a:t>
            </a:r>
            <a:endParaRPr altLang="en-US" b="0" i="0" baseline="0" smtClean="0"/>
          </a:p>
          <a:p>
            <a:endParaRPr altLang="en-US" i="0" baseline="0" smtClean="0"/>
          </a:p>
          <a:p>
            <a:endParaRPr altLang="en-US" i="0" baseline="0" smtClean="0"/>
          </a:p>
          <a:p>
            <a:r>
              <a:rPr altLang="en-US" i="0" baseline="0" smtClean="0"/>
              <a:t>Transition: </a:t>
            </a:r>
            <a:r>
              <a:rPr altLang="en-US" b="0" i="0" baseline="0" smtClean="0"/>
              <a:t>Let</a:t>
            </a:r>
            <a:r>
              <a:rPr lang="ja-JP" altLang="en-US" b="0" i="0" baseline="0" smtClean="0"/>
              <a:t>’</a:t>
            </a:r>
            <a:r>
              <a:rPr altLang="ja-JP" b="0" i="0" baseline="0" smtClean="0"/>
              <a:t>s see what happens to our heart rhythms when we practice the Quick Coherence Technique.</a:t>
            </a:r>
            <a:endParaRPr altLang="en-US" smtClean="0"/>
          </a:p>
        </p:txBody>
      </p:sp>
    </p:spTree>
    <p:extLst>
      <p:ext uri="{BB962C8B-B14F-4D97-AF65-F5344CB8AC3E}">
        <p14:creationId xmlns:p14="http://schemas.microsoft.com/office/powerpoint/2010/main" val="2454170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9"/>
          <p:cNvSpPr txBox="1">
            <a:spLocks noGrp="1" noChangeArrowheads="1"/>
          </p:cNvSpPr>
          <p:nvPr/>
        </p:nvSpPr>
        <p:spPr bwMode="auto">
          <a:xfrm>
            <a:off x="5934075" y="77914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6" tIns="45272" rIns="90546" bIns="45272" anchor="b"/>
          <a:lstStyle>
            <a:lvl1pPr defTabSz="87312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731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endParaRPr lang="en-US" altLang="en-US" sz="1100">
              <a:cs typeface="Arial" panose="020B0604020202020204" pitchFamily="34" charset="0"/>
            </a:endParaRPr>
          </a:p>
        </p:txBody>
      </p:sp>
      <p:sp>
        <p:nvSpPr>
          <p:cNvPr id="104451" name="Rectangle 4"/>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5"/>
          <p:cNvSpPr>
            <a:spLocks noGrp="1" noChangeArrowheads="1"/>
          </p:cNvSpPr>
          <p:nvPr>
            <p:ph type="body" idx="1"/>
          </p:nvPr>
        </p:nvSpPr>
        <p:spPr bwMode="auto">
          <a:xfrm>
            <a:off x="731838" y="2203450"/>
            <a:ext cx="5851525" cy="694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z="1100" i="0" baseline="0" smtClean="0"/>
              <a:t>Time: </a:t>
            </a:r>
            <a:r>
              <a:rPr altLang="en-US" sz="1100" b="0" i="0" baseline="0" smtClean="0"/>
              <a:t>5-7 minutes</a:t>
            </a:r>
          </a:p>
          <a:p>
            <a:r>
              <a:rPr altLang="en-US" sz="1100" i="0" baseline="0" smtClean="0"/>
              <a:t>Objective: </a:t>
            </a:r>
            <a:r>
              <a:rPr altLang="en-US" sz="1100" b="0" i="0" baseline="0" smtClean="0"/>
              <a:t>Demonstrate the emWave Pro technology, showing how emotions affect heart rhythms in real time and how using the Quick Coherence Technique can quickly increase coherence.</a:t>
            </a:r>
          </a:p>
          <a:p>
            <a:r>
              <a:rPr altLang="en-US" sz="1100" i="0" baseline="0" smtClean="0"/>
              <a:t>Key Points: </a:t>
            </a:r>
            <a:endParaRPr altLang="en-US" sz="1100" b="0" i="0" baseline="0" smtClean="0"/>
          </a:p>
          <a:p>
            <a:pPr>
              <a:buFontTx/>
              <a:buChar char="•"/>
            </a:pPr>
            <a:r>
              <a:rPr altLang="en-US" sz="1100" b="0" baseline="0" smtClean="0"/>
              <a:t>(Switch from the PowerPoint application to the emWave software.) </a:t>
            </a:r>
            <a:endParaRPr altLang="en-US" sz="1100" b="0" i="0" baseline="0" smtClean="0"/>
          </a:p>
          <a:p>
            <a:pPr>
              <a:buFontTx/>
              <a:buChar char="•"/>
            </a:pPr>
            <a:r>
              <a:rPr altLang="en-US" sz="1100" b="0" baseline="0" smtClean="0"/>
              <a:t>(Ask for a volunteer. If possible, select a younger person because he or she likely would have greater HRV, which would be easier to see on the screen.)</a:t>
            </a:r>
            <a:endParaRPr altLang="en-US" sz="1100" b="0" i="0" baseline="0" smtClean="0"/>
          </a:p>
          <a:p>
            <a:pPr>
              <a:buFontTx/>
              <a:buChar char="•"/>
            </a:pPr>
            <a:r>
              <a:rPr altLang="en-US" sz="1100" b="0" baseline="0" smtClean="0"/>
              <a:t>(Ask the volunteer if you may put a pulse sensor on his or her earlobe. Have the volunteer face away from the emWave projection screen so as not to be distracted by watching the monitor or screen.)</a:t>
            </a:r>
            <a:endParaRPr altLang="en-US" sz="1100" b="0" i="0" baseline="0" smtClean="0"/>
          </a:p>
          <a:p>
            <a:pPr>
              <a:buFontTx/>
              <a:buChar char="•"/>
            </a:pPr>
            <a:r>
              <a:rPr altLang="en-US" sz="1100" b="0" baseline="0" smtClean="0"/>
              <a:t>(Tell the volunteer to sit comfortably and not to use any of the techniques.) </a:t>
            </a:r>
            <a:endParaRPr altLang="en-US" sz="1100" b="0" i="0" baseline="0" smtClean="0"/>
          </a:p>
          <a:p>
            <a:pPr>
              <a:buFontTx/>
              <a:buChar char="•"/>
            </a:pPr>
            <a:r>
              <a:rPr altLang="en-US" sz="1100" b="0" baseline="0" smtClean="0"/>
              <a:t>(Sometimes, just being in front of the room will cause the volunteer to become incoherent, which is a good demonstration of how quickly the body responds to a depleting emotion. It </a:t>
            </a:r>
            <a:r>
              <a:rPr altLang="en-US" sz="1100" baseline="0" smtClean="0"/>
              <a:t>is not </a:t>
            </a:r>
            <a:r>
              <a:rPr altLang="en-US" sz="1100" b="0" baseline="0" smtClean="0"/>
              <a:t>advised that you attempt to stress the volunteer unnecessarily, but it is important for participants to see the heart-rhythm patterns change from incoherent patterns to coherent patterns. Usually, casual conversation or dialogue with the volunteer will cause an incoherent pattern on the screen.) </a:t>
            </a:r>
            <a:endParaRPr altLang="en-US" sz="1100" b="0" i="0" baseline="0" smtClean="0"/>
          </a:p>
          <a:p>
            <a:pPr>
              <a:buFontTx/>
              <a:buChar char="•"/>
            </a:pPr>
            <a:r>
              <a:rPr altLang="en-US" sz="1100" b="0" i="0" baseline="0" smtClean="0"/>
              <a:t>The pulse sensor will be measuring (volunteer</a:t>
            </a:r>
            <a:r>
              <a:rPr lang="ja-JP" altLang="en-US" sz="1100" b="0" i="0" baseline="0" smtClean="0"/>
              <a:t>’</a:t>
            </a:r>
            <a:r>
              <a:rPr altLang="ja-JP" sz="1100" b="0" i="0" baseline="0" smtClean="0"/>
              <a:t>s name) heart rate variability (HRV) and determining (his or her) current coherence level.</a:t>
            </a:r>
          </a:p>
          <a:p>
            <a:pPr>
              <a:buFontTx/>
              <a:buChar char="•"/>
            </a:pPr>
            <a:r>
              <a:rPr altLang="en-US" sz="1100" b="0" baseline="0" smtClean="0"/>
              <a:t>(Start emWave and let it run for about one minute.)</a:t>
            </a:r>
            <a:endParaRPr altLang="en-US" sz="1100" b="0" i="0" baseline="0" smtClean="0"/>
          </a:p>
          <a:p>
            <a:pPr>
              <a:buFontTx/>
              <a:buChar char="•"/>
            </a:pPr>
            <a:r>
              <a:rPr altLang="en-US" sz="1100" b="0" i="0" baseline="0" smtClean="0"/>
              <a:t>What you are seeing is </a:t>
            </a:r>
            <a:r>
              <a:rPr altLang="en-US" sz="1100" b="0" baseline="0" smtClean="0"/>
              <a:t>(volunteer</a:t>
            </a:r>
            <a:r>
              <a:rPr lang="ja-JP" altLang="en-US" sz="1100" b="0" baseline="0" smtClean="0"/>
              <a:t>’</a:t>
            </a:r>
            <a:r>
              <a:rPr altLang="ja-JP" sz="1100" b="0" baseline="0" smtClean="0"/>
              <a:t>s name) </a:t>
            </a:r>
            <a:r>
              <a:rPr altLang="ja-JP" sz="1100" b="0" i="0" baseline="0" smtClean="0"/>
              <a:t>heart rhythms. </a:t>
            </a:r>
          </a:p>
          <a:p>
            <a:pPr>
              <a:buFontTx/>
              <a:buChar char="•"/>
            </a:pPr>
            <a:r>
              <a:rPr altLang="en-US" sz="1100" b="0" baseline="0" smtClean="0"/>
              <a:t>(Guide participants through the Quick Coherence Technique. Continue until the volunteer</a:t>
            </a:r>
            <a:r>
              <a:rPr lang="ja-JP" altLang="en-US" sz="1100" b="0" baseline="0" smtClean="0"/>
              <a:t>’</a:t>
            </a:r>
            <a:r>
              <a:rPr altLang="ja-JP" sz="1100" b="0" baseline="0" smtClean="0"/>
              <a:t>s heart rhythms shift to more coherent rhythms. You may need to coach the person to help him or her maintain his or her focus on doing the technique.)</a:t>
            </a:r>
            <a:endParaRPr altLang="ja-JP" sz="1100" b="0" i="0" baseline="0" smtClean="0"/>
          </a:p>
          <a:p>
            <a:pPr>
              <a:buFontTx/>
              <a:buChar char="•"/>
            </a:pPr>
            <a:r>
              <a:rPr altLang="en-US" sz="1100" b="0" baseline="0" smtClean="0"/>
              <a:t>(Point out the change in pattern when the volunteer shifts into more coherence.)</a:t>
            </a:r>
            <a:endParaRPr altLang="en-US" sz="1100" b="0" i="0" baseline="0" smtClean="0"/>
          </a:p>
          <a:p>
            <a:pPr>
              <a:buFontTx/>
              <a:buChar char="•"/>
            </a:pPr>
            <a:r>
              <a:rPr altLang="en-US" sz="1100" b="0" i="0" baseline="0" smtClean="0"/>
              <a:t>The coherence ratios graph on the bottom right indicates the percentage of time spent in low, medium and high coherence. The percentages should add up to 100%.</a:t>
            </a:r>
          </a:p>
          <a:p>
            <a:pPr>
              <a:buFontTx/>
              <a:buChar char="•"/>
            </a:pPr>
            <a:r>
              <a:rPr altLang="en-US" sz="1100" b="0" i="0" baseline="0" smtClean="0"/>
              <a:t>There are four challenge levels. Many people discover they can get coherent by doing Heart-Focused Breathing in the Low or Medium challenge levels. Most people find, however, that in the higher challenge levels, they have to activate a renewing emotion, such as using either the Quick Coherence Technique or Inner-Ease, to shift into a deeper state of coherence.</a:t>
            </a:r>
          </a:p>
          <a:p>
            <a:pPr>
              <a:buFontTx/>
              <a:buChar char="•"/>
            </a:pPr>
            <a:r>
              <a:rPr altLang="en-US" sz="1100" b="0" i="0" baseline="0" smtClean="0"/>
              <a:t>The emWave also has features and functions such as games, a progress report, volume control, etc.  </a:t>
            </a:r>
            <a:r>
              <a:rPr altLang="en-US" sz="1100" b="0" baseline="0" smtClean="0"/>
              <a:t>(If appropriate, tell participants about the portable emWave2® and some of the key features. If you are working further with the emWave go to the technology section in your trainer manual or online for more complete training guidelines.) </a:t>
            </a:r>
            <a:endParaRPr altLang="en-US" sz="1100" b="0" i="0" baseline="0" smtClean="0"/>
          </a:p>
          <a:p>
            <a:r>
              <a:rPr altLang="en-US" sz="1100" i="0" baseline="0" smtClean="0"/>
              <a:t>Transition: </a:t>
            </a:r>
            <a:r>
              <a:rPr altLang="en-US" sz="1100" b="0" i="0" baseline="0" smtClean="0"/>
              <a:t>There are a sensor and app for those of you who have iPhones or iPads.</a:t>
            </a:r>
            <a:endParaRPr altLang="en-US" sz="1100" smtClean="0">
              <a:latin typeface="Arial" panose="020B0604020202020204" pitchFamily="34" charset="0"/>
            </a:endParaRPr>
          </a:p>
        </p:txBody>
      </p:sp>
    </p:spTree>
    <p:extLst>
      <p:ext uri="{BB962C8B-B14F-4D97-AF65-F5344CB8AC3E}">
        <p14:creationId xmlns:p14="http://schemas.microsoft.com/office/powerpoint/2010/main" val="163997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Timing: </a:t>
            </a:r>
            <a:r>
              <a:rPr altLang="en-US" b="0" i="0" baseline="0" smtClean="0"/>
              <a:t>1 minute</a:t>
            </a:r>
          </a:p>
          <a:p>
            <a:r>
              <a:rPr altLang="en-US" i="0" baseline="0" smtClean="0"/>
              <a:t>Objective: </a:t>
            </a:r>
            <a:r>
              <a:rPr altLang="en-US" b="0" i="0" baseline="0" smtClean="0"/>
              <a:t>Introduce the emWave2.</a:t>
            </a:r>
          </a:p>
          <a:p>
            <a:r>
              <a:rPr altLang="en-US" i="0" baseline="0" smtClean="0"/>
              <a:t>Key Points:</a:t>
            </a:r>
            <a:endParaRPr altLang="en-US" b="0" i="0" baseline="0" smtClean="0"/>
          </a:p>
          <a:p>
            <a:pPr>
              <a:buFontTx/>
              <a:buChar char="•"/>
            </a:pPr>
            <a:r>
              <a:rPr altLang="en-US" b="0" i="0" baseline="0" smtClean="0"/>
              <a:t>Take </a:t>
            </a:r>
            <a:r>
              <a:rPr altLang="en-US" b="0" i="0" u="sng" baseline="0" smtClean="0"/>
              <a:t>only </a:t>
            </a:r>
            <a:r>
              <a:rPr altLang="en-US" b="0" i="0" baseline="0" smtClean="0"/>
              <a:t>the emWave2 out of the box. </a:t>
            </a:r>
          </a:p>
          <a:p>
            <a:pPr>
              <a:buFontTx/>
              <a:buChar char="•"/>
            </a:pPr>
            <a:r>
              <a:rPr altLang="en-US" b="0" i="0" baseline="0" smtClean="0"/>
              <a:t>The handheld unit stores your data, which can be uploaded to your computer. No one else has access to your data. </a:t>
            </a:r>
          </a:p>
          <a:p>
            <a:pPr eaLnBrk="1" hangingPunct="1"/>
            <a:endParaRPr altLang="en-US" smtClean="0">
              <a:latin typeface="Arial" panose="020B0604020202020204" pitchFamily="34" charset="0"/>
            </a:endParaRPr>
          </a:p>
        </p:txBody>
      </p:sp>
    </p:spTree>
    <p:extLst>
      <p:ext uri="{BB962C8B-B14F-4D97-AF65-F5344CB8AC3E}">
        <p14:creationId xmlns:p14="http://schemas.microsoft.com/office/powerpoint/2010/main" val="569815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Explain the basics of operating the emWave2.</a:t>
            </a:r>
          </a:p>
          <a:p>
            <a:r>
              <a:rPr altLang="en-US" i="0" baseline="0" smtClean="0"/>
              <a:t>Key Points:</a:t>
            </a:r>
          </a:p>
          <a:p>
            <a:pPr>
              <a:buFontTx/>
              <a:buChar char="•"/>
            </a:pPr>
            <a:r>
              <a:rPr altLang="en-US" b="0" i="0" baseline="0" smtClean="0"/>
              <a:t>Turn it on by pressing the bottom of the sensor button.</a:t>
            </a:r>
          </a:p>
          <a:p>
            <a:pPr>
              <a:buFontTx/>
              <a:buChar char="•"/>
            </a:pPr>
            <a:r>
              <a:rPr altLang="en-US" b="0" i="0" baseline="0" smtClean="0"/>
              <a:t>Turn it off by pressing and holding the bottom of the sensor button. </a:t>
            </a:r>
          </a:p>
          <a:p>
            <a:pPr>
              <a:buFontTx/>
              <a:buChar char="•"/>
            </a:pPr>
            <a:r>
              <a:rPr altLang="en-US" b="0" i="0" baseline="0" smtClean="0"/>
              <a:t>The sensor button also can be used to pick up your pulse.</a:t>
            </a:r>
          </a:p>
          <a:p>
            <a:pPr>
              <a:buFontTx/>
              <a:buChar char="•"/>
            </a:pPr>
            <a:r>
              <a:rPr altLang="en-US" b="0" i="0" baseline="0" smtClean="0"/>
              <a:t>It</a:t>
            </a:r>
            <a:r>
              <a:rPr lang="ja-JP" altLang="en-US" b="0" i="0" baseline="0" smtClean="0"/>
              <a:t>’</a:t>
            </a:r>
            <a:r>
              <a:rPr altLang="ja-JP" b="0" i="0" baseline="0" smtClean="0"/>
              <a:t>s easier when you are learning to use the emWave2 to use the ear sensor. </a:t>
            </a:r>
          </a:p>
          <a:p>
            <a:pPr>
              <a:buFontTx/>
              <a:buChar char="•"/>
            </a:pPr>
            <a:r>
              <a:rPr altLang="en-US" b="0" i="0" baseline="0" smtClean="0"/>
              <a:t>Professional golfers often put the device in their pockets and use the thumb sensor and sound feedback to make sure they are coherent before taking their shots.  </a:t>
            </a:r>
          </a:p>
          <a:p>
            <a:pPr>
              <a:buFontTx/>
              <a:buChar char="•"/>
            </a:pPr>
            <a:r>
              <a:rPr altLang="en-US" b="0" i="0" baseline="0" smtClean="0"/>
              <a:t>Turn on the device by pressing the bottom of the button until the lights come on and then release the button.</a:t>
            </a:r>
          </a:p>
          <a:p>
            <a:pPr>
              <a:buFontTx/>
              <a:buChar char="•"/>
            </a:pPr>
            <a:r>
              <a:rPr altLang="en-US" b="0" i="0" baseline="0" smtClean="0"/>
              <a:t>If it turns on, press the button again to turn it off. </a:t>
            </a:r>
          </a:p>
          <a:p>
            <a:pPr>
              <a:buFontTx/>
              <a:buChar char="•"/>
            </a:pPr>
            <a:r>
              <a:rPr altLang="en-US" b="0" i="0" baseline="0" smtClean="0"/>
              <a:t>If it does not turn on, raise your hand for help. (</a:t>
            </a:r>
            <a:r>
              <a:rPr altLang="en-US" b="0" baseline="0" smtClean="0"/>
              <a:t>If necessary, replace the unit with one that has a charged battery.)</a:t>
            </a:r>
          </a:p>
          <a:p>
            <a:r>
              <a:rPr altLang="en-US" b="0" baseline="0" smtClean="0"/>
              <a:t>(Note:  Because of the emWave</a:t>
            </a:r>
            <a:r>
              <a:rPr lang="ja-JP" altLang="en-US" b="0" baseline="0" smtClean="0"/>
              <a:t>’</a:t>
            </a:r>
            <a:r>
              <a:rPr altLang="ja-JP" b="0" baseline="0" smtClean="0"/>
              <a:t>s data storage capability, it uses some power even when turned off. If it has been stored for more than three or four weeks, it may not turn on until it is recharged. When you have small groups, check the emWave unit in advance and charge them, if necessary. This is not possible with large groups, so have some extras available. Simply recharge the ones that do not turn on. )</a:t>
            </a:r>
          </a:p>
          <a:p>
            <a:pPr>
              <a:buFontTx/>
              <a:buChar char="•"/>
            </a:pPr>
            <a:r>
              <a:rPr altLang="en-US" b="0" i="0" baseline="0" smtClean="0"/>
              <a:t>Next, take the ear sensor out of the box, plug it into the device and place it on your ear lobe. </a:t>
            </a:r>
          </a:p>
          <a:p>
            <a:pPr>
              <a:buFontTx/>
              <a:buChar char="•"/>
            </a:pPr>
            <a:r>
              <a:rPr altLang="en-US" b="0" i="0" baseline="0" smtClean="0"/>
              <a:t>Turn on the device. </a:t>
            </a:r>
          </a:p>
          <a:p>
            <a:pPr>
              <a:buFontTx/>
              <a:buChar char="•"/>
            </a:pPr>
            <a:r>
              <a:rPr altLang="en-US" b="0" i="0" baseline="0" smtClean="0"/>
              <a:t>There should be a blue flashing light at the bottom of the emWave that shows the device is reading your pulse.</a:t>
            </a:r>
          </a:p>
          <a:p>
            <a:pPr>
              <a:buFontTx/>
              <a:buChar char="•"/>
            </a:pPr>
            <a:r>
              <a:rPr altLang="en-US" b="0" i="0" baseline="0" smtClean="0"/>
              <a:t>The device will automatically turn off after about 20 seconds if a pulse is not detected. </a:t>
            </a:r>
          </a:p>
          <a:p>
            <a:pPr>
              <a:buFontTx/>
              <a:buChar char="•"/>
            </a:pPr>
            <a:r>
              <a:rPr altLang="en-US" b="0" i="0" baseline="0" smtClean="0"/>
              <a:t>Leave the emWave on while we go through the next few slides.</a:t>
            </a:r>
          </a:p>
          <a:p>
            <a:pPr eaLnBrk="1" hangingPunct="1">
              <a:buFontTx/>
              <a:buChar char="•"/>
            </a:pPr>
            <a:endParaRPr altLang="en-US" smtClean="0">
              <a:latin typeface="Arial" panose="020B0604020202020204" pitchFamily="34" charset="0"/>
            </a:endParaRPr>
          </a:p>
        </p:txBody>
      </p:sp>
    </p:spTree>
    <p:extLst>
      <p:ext uri="{BB962C8B-B14F-4D97-AF65-F5344CB8AC3E}">
        <p14:creationId xmlns:p14="http://schemas.microsoft.com/office/powerpoint/2010/main" val="1326957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3 minutes</a:t>
            </a:r>
          </a:p>
          <a:p>
            <a:r>
              <a:rPr altLang="en-US" i="0" baseline="0" smtClean="0"/>
              <a:t>Objective:  </a:t>
            </a:r>
            <a:r>
              <a:rPr altLang="en-US" b="0" i="0" baseline="0" smtClean="0"/>
              <a:t>Give instructions about the breath pacer and the coherence indicator.</a:t>
            </a:r>
          </a:p>
          <a:p>
            <a:r>
              <a:rPr altLang="en-US" i="0" baseline="0" smtClean="0"/>
              <a:t>Key Points:</a:t>
            </a:r>
          </a:p>
          <a:p>
            <a:pPr>
              <a:buFontTx/>
              <a:buChar char="•"/>
            </a:pPr>
            <a:r>
              <a:rPr altLang="en-US" b="0" i="0" baseline="0" smtClean="0"/>
              <a:t>After about 10 seconds the lights on the display should start moving up and down.</a:t>
            </a:r>
          </a:p>
          <a:p>
            <a:pPr>
              <a:buFontTx/>
              <a:buChar char="•"/>
            </a:pPr>
            <a:r>
              <a:rPr altLang="en-US" b="0" i="0" baseline="0" smtClean="0"/>
              <a:t>Breathing along with the lighted strip will help guide you into coherence.</a:t>
            </a:r>
          </a:p>
          <a:p>
            <a:pPr>
              <a:buFontTx/>
              <a:buChar char="•"/>
            </a:pPr>
            <a:r>
              <a:rPr altLang="en-US" b="0" i="0" baseline="0" smtClean="0"/>
              <a:t>Inhale as the lights go up.</a:t>
            </a:r>
          </a:p>
          <a:p>
            <a:pPr>
              <a:buFontTx/>
              <a:buChar char="•"/>
            </a:pPr>
            <a:r>
              <a:rPr altLang="en-US" b="0" i="0" baseline="0" smtClean="0"/>
              <a:t>Exhale as the lights go down.</a:t>
            </a:r>
          </a:p>
          <a:p>
            <a:pPr>
              <a:buFontTx/>
              <a:buChar char="•"/>
            </a:pPr>
            <a:r>
              <a:rPr altLang="en-US" b="0" i="0" baseline="0" smtClean="0"/>
              <a:t>Breathe evenly and do not force your breath or hold it. Remember to use the Heart-Focused Breathing® Technique and see if you can move into medium or high coherence. Do not get frustrated if you can</a:t>
            </a:r>
            <a:r>
              <a:rPr lang="ja-JP" altLang="en-US" b="0" i="0" baseline="0" smtClean="0"/>
              <a:t>’</a:t>
            </a:r>
            <a:r>
              <a:rPr altLang="ja-JP" b="0" i="0" baseline="0" smtClean="0"/>
              <a:t>t do it immediately. It may take some practice.</a:t>
            </a:r>
          </a:p>
          <a:p>
            <a:pPr>
              <a:buFontTx/>
              <a:buChar char="•"/>
            </a:pPr>
            <a:r>
              <a:rPr altLang="en-US" b="0" i="0" baseline="0" smtClean="0"/>
              <a:t>The coherence indicator at the top shows if you are in low, or normal (red), medium (blue) or high (green).</a:t>
            </a:r>
          </a:p>
          <a:p>
            <a:pPr eaLnBrk="1" hangingPunct="1"/>
            <a:endParaRPr altLang="en-US" smtClean="0">
              <a:latin typeface="Arial" panose="020B0604020202020204" pitchFamily="34" charset="0"/>
            </a:endParaRPr>
          </a:p>
        </p:txBody>
      </p:sp>
    </p:spTree>
    <p:extLst>
      <p:ext uri="{BB962C8B-B14F-4D97-AF65-F5344CB8AC3E}">
        <p14:creationId xmlns:p14="http://schemas.microsoft.com/office/powerpoint/2010/main" val="2097543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762000" y="685800"/>
            <a:ext cx="2133600" cy="1600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xfrm>
            <a:off x="731838" y="2514600"/>
            <a:ext cx="5851525"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2 minutes</a:t>
            </a:r>
          </a:p>
          <a:p>
            <a:r>
              <a:rPr altLang="en-US" i="0" baseline="0" smtClean="0"/>
              <a:t>Objective:  </a:t>
            </a:r>
            <a:r>
              <a:rPr altLang="en-US" b="0" i="0" baseline="0" smtClean="0"/>
              <a:t>Show what a session looks like in the computer software.</a:t>
            </a:r>
          </a:p>
          <a:p>
            <a:r>
              <a:rPr altLang="en-US" i="0" baseline="0" smtClean="0"/>
              <a:t>Key Points:</a:t>
            </a:r>
          </a:p>
          <a:p>
            <a:pPr>
              <a:buFontTx/>
              <a:buChar char="•"/>
            </a:pPr>
            <a:r>
              <a:rPr altLang="en-US" b="0" i="0" baseline="0" smtClean="0"/>
              <a:t>This slide shows an accumulated score at the bottom right of the screen; the percentage of time in low, medium and high coherence for the session; and heart rhythms. </a:t>
            </a:r>
          </a:p>
          <a:p>
            <a:pPr>
              <a:buFontTx/>
              <a:buChar char="•"/>
            </a:pPr>
            <a:r>
              <a:rPr altLang="en-US" b="0" i="0" baseline="0" smtClean="0"/>
              <a:t>The software can be installed on Macs or PCs.</a:t>
            </a:r>
          </a:p>
          <a:p>
            <a:pPr>
              <a:buFontTx/>
              <a:buChar char="•"/>
            </a:pPr>
            <a:r>
              <a:rPr altLang="en-US" b="0" i="0" baseline="0" smtClean="0"/>
              <a:t>You can upload your data, review sessions and play games. If you have access to the Dual Drive™ game, it will work with the emWave2, but it can be loaded only on a PC. Tropical Heat™ is another game that works with both Mac and PC. </a:t>
            </a:r>
          </a:p>
          <a:p>
            <a:endParaRPr altLang="en-US" smtClean="0"/>
          </a:p>
        </p:txBody>
      </p:sp>
    </p:spTree>
    <p:extLst>
      <p:ext uri="{BB962C8B-B14F-4D97-AF65-F5344CB8AC3E}">
        <p14:creationId xmlns:p14="http://schemas.microsoft.com/office/powerpoint/2010/main" val="55828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762000" y="685800"/>
            <a:ext cx="2590800" cy="1943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xfrm>
            <a:off x="731838" y="2819400"/>
            <a:ext cx="5851525" cy="606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2 minutes</a:t>
            </a:r>
          </a:p>
          <a:p>
            <a:r>
              <a:rPr altLang="en-US" i="0" baseline="0" smtClean="0"/>
              <a:t>Objective:  </a:t>
            </a:r>
            <a:r>
              <a:rPr altLang="en-US" b="0" i="0" baseline="0" smtClean="0"/>
              <a:t>Tell participants about the Coherence Coach feature contained in the software. </a:t>
            </a:r>
          </a:p>
          <a:p>
            <a:endParaRPr altLang="en-US" smtClean="0">
              <a:latin typeface="Arial" panose="020B0604020202020204" pitchFamily="34" charset="0"/>
            </a:endParaRPr>
          </a:p>
        </p:txBody>
      </p:sp>
    </p:spTree>
    <p:extLst>
      <p:ext uri="{BB962C8B-B14F-4D97-AF65-F5344CB8AC3E}">
        <p14:creationId xmlns:p14="http://schemas.microsoft.com/office/powerpoint/2010/main" val="352278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Resilience Introduction </a:t>
            </a:r>
            <a:endParaRPr altLang="en-US" b="0" i="0" baseline="0" smtClean="0"/>
          </a:p>
          <a:p>
            <a:r>
              <a:rPr altLang="en-US" i="0" baseline="0" smtClean="0"/>
              <a:t>Time: </a:t>
            </a:r>
            <a:r>
              <a:rPr altLang="en-US" b="0" i="0" baseline="0" smtClean="0"/>
              <a:t>1 minute</a:t>
            </a:r>
          </a:p>
          <a:p>
            <a:r>
              <a:rPr altLang="en-US" i="0" baseline="0" smtClean="0"/>
              <a:t>Objective: </a:t>
            </a:r>
            <a:r>
              <a:rPr altLang="en-US" b="0" i="0" baseline="0" smtClean="0"/>
              <a:t>Engage the audience in talking about what resilience means to them.</a:t>
            </a:r>
          </a:p>
          <a:p>
            <a:r>
              <a:rPr altLang="en-US" i="0" baseline="0" smtClean="0"/>
              <a:t>Key Points: </a:t>
            </a:r>
            <a:endParaRPr altLang="en-US" b="0" i="0" baseline="0" smtClean="0"/>
          </a:p>
          <a:p>
            <a:r>
              <a:rPr altLang="en-US" b="0" baseline="0" smtClean="0">
                <a:solidFill>
                  <a:srgbClr val="FF0000"/>
                </a:solidFill>
              </a:rPr>
              <a:t>Ask: </a:t>
            </a:r>
            <a:r>
              <a:rPr altLang="en-US" b="0" i="0" baseline="0" smtClean="0"/>
              <a:t>What does “resilience” mean to you?</a:t>
            </a:r>
          </a:p>
          <a:p>
            <a:endParaRPr altLang="en-US" b="0" i="0" baseline="0" smtClean="0"/>
          </a:p>
          <a:p>
            <a:r>
              <a:rPr altLang="en-US" baseline="0" smtClean="0"/>
              <a:t>Additional Key Points:</a:t>
            </a:r>
            <a:endParaRPr altLang="en-US" b="0" i="0" baseline="0" smtClean="0"/>
          </a:p>
          <a:p>
            <a:pPr>
              <a:buFontTx/>
              <a:buChar char="•"/>
            </a:pPr>
            <a:r>
              <a:rPr altLang="en-US" b="0" baseline="0" smtClean="0"/>
              <a:t>(Optional) </a:t>
            </a:r>
            <a:r>
              <a:rPr altLang="en-US" b="0" baseline="0" smtClean="0">
                <a:solidFill>
                  <a:srgbClr val="FF0000"/>
                </a:solidFill>
              </a:rPr>
              <a:t>Ask: </a:t>
            </a:r>
            <a:r>
              <a:rPr altLang="en-US" b="0" i="0" baseline="0" smtClean="0"/>
              <a:t>When you are resilient, what do you notice about yourself? </a:t>
            </a:r>
          </a:p>
          <a:p>
            <a:pPr>
              <a:buFontTx/>
              <a:buChar char="•"/>
            </a:pPr>
            <a:r>
              <a:rPr altLang="en-US" b="0" i="0" baseline="0" smtClean="0"/>
              <a:t>Resilience is commonly thought of as the ability to bounce back after a challenging situation. It’s important to be able to bounce back, but there is much more to resilience than bouncing back. </a:t>
            </a:r>
          </a:p>
          <a:p>
            <a:endParaRPr altLang="en-US" b="0" i="0" baseline="0" smtClean="0"/>
          </a:p>
          <a:p>
            <a:r>
              <a:rPr altLang="en-US" i="0" baseline="0" smtClean="0"/>
              <a:t>Transition: </a:t>
            </a:r>
            <a:r>
              <a:rPr altLang="en-US" b="0" i="0" baseline="0" smtClean="0"/>
              <a:t>Let’s look more closely at resilience, why it’s important and its practical benefits.</a:t>
            </a:r>
            <a:endParaRPr altLang="en-US" smtClean="0"/>
          </a:p>
        </p:txBody>
      </p:sp>
    </p:spTree>
    <p:extLst>
      <p:ext uri="{BB962C8B-B14F-4D97-AF65-F5344CB8AC3E}">
        <p14:creationId xmlns:p14="http://schemas.microsoft.com/office/powerpoint/2010/main" val="2050686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 minute</a:t>
            </a:r>
          </a:p>
          <a:p>
            <a:r>
              <a:rPr altLang="en-US" i="0" baseline="0" smtClean="0"/>
              <a:t>Objective: </a:t>
            </a:r>
            <a:r>
              <a:rPr altLang="en-US" b="0" i="0" baseline="0" smtClean="0"/>
              <a:t>Inform participants about the Inner Balance app for iPhones and iPads.</a:t>
            </a:r>
          </a:p>
          <a:p>
            <a:r>
              <a:rPr altLang="en-US" i="0" baseline="0" smtClean="0"/>
              <a:t>Key Points:</a:t>
            </a:r>
            <a:endParaRPr altLang="en-US" b="0" i="0" baseline="0" smtClean="0"/>
          </a:p>
          <a:p>
            <a:pPr>
              <a:buFontTx/>
              <a:buChar char="•"/>
            </a:pPr>
            <a:r>
              <a:rPr altLang="en-US" b="0" i="0" baseline="0" smtClean="0"/>
              <a:t>The Inner Balance sensor attaches to your iDevice and measures your coherence level. It gives you an overall achievement score, shows your heart-rhythm patterns and provides progress reports. There also is a journal feature in the software. </a:t>
            </a:r>
          </a:p>
          <a:p>
            <a:pPr>
              <a:buFontTx/>
              <a:buChar char="•"/>
            </a:pPr>
            <a:r>
              <a:rPr altLang="en-US" b="0" baseline="0" smtClean="0"/>
              <a:t>(Add the technology slides that illustrate the screens and functions here if you are demonstrating this technology.)</a:t>
            </a:r>
            <a:endParaRPr altLang="en-US" b="0" i="0" baseline="0" smtClean="0"/>
          </a:p>
          <a:p>
            <a:endParaRPr altLang="en-US" b="0" i="0" baseline="0" smtClean="0"/>
          </a:p>
          <a:p>
            <a:r>
              <a:rPr altLang="en-US" i="0" baseline="0" smtClean="0"/>
              <a:t>Transition: </a:t>
            </a:r>
            <a:r>
              <a:rPr altLang="en-US" b="0" i="0" baseline="0" smtClean="0"/>
              <a:t>Let</a:t>
            </a:r>
            <a:r>
              <a:rPr lang="ja-JP" altLang="en-US" b="0" i="0" baseline="0" smtClean="0"/>
              <a:t>’</a:t>
            </a:r>
            <a:r>
              <a:rPr altLang="ja-JP" b="0" i="0" baseline="0" smtClean="0"/>
              <a:t>s learn three basic strategies for building and sustaining our resilience. </a:t>
            </a:r>
            <a:endParaRPr altLang="en-US" smtClean="0">
              <a:latin typeface="Arial" panose="020B0604020202020204" pitchFamily="34" charset="0"/>
            </a:endParaRPr>
          </a:p>
        </p:txBody>
      </p:sp>
    </p:spTree>
    <p:extLst>
      <p:ext uri="{BB962C8B-B14F-4D97-AF65-F5344CB8AC3E}">
        <p14:creationId xmlns:p14="http://schemas.microsoft.com/office/powerpoint/2010/main" val="2161397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731838" y="2124075"/>
            <a:ext cx="6015037" cy="676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9" tIns="47835" rIns="95669" bIns="47835"/>
          <a:lstStyle/>
          <a:p>
            <a:r>
              <a:rPr altLang="en-US" i="0" baseline="0" smtClean="0"/>
              <a:t>Time: </a:t>
            </a:r>
            <a:r>
              <a:rPr altLang="en-US" b="0" i="0" baseline="0" smtClean="0"/>
              <a:t>3 minutes</a:t>
            </a:r>
          </a:p>
          <a:p>
            <a:r>
              <a:rPr altLang="en-US" i="0" baseline="0" smtClean="0"/>
              <a:t>Objective: </a:t>
            </a:r>
            <a:r>
              <a:rPr altLang="en-US" b="0" i="0" baseline="0" smtClean="0"/>
              <a:t>Explain how the quality of our thoughts and emotions can affect the heart</a:t>
            </a:r>
            <a:r>
              <a:rPr lang="ja-JP" altLang="en-US" b="0" i="0" baseline="0" smtClean="0"/>
              <a:t>’</a:t>
            </a:r>
            <a:r>
              <a:rPr altLang="ja-JP" b="0" i="0" baseline="0" smtClean="0"/>
              <a:t>s magnetic field and influence others in our environment.</a:t>
            </a:r>
          </a:p>
          <a:p>
            <a:r>
              <a:rPr altLang="en-US" i="0" baseline="0" smtClean="0"/>
              <a:t>Key Points:</a:t>
            </a:r>
          </a:p>
          <a:p>
            <a:r>
              <a:rPr altLang="en-US" b="0" i="0" baseline="0" smtClean="0"/>
              <a:t>•</a:t>
            </a:r>
            <a:r>
              <a:rPr altLang="en-US" b="0" baseline="0" smtClean="0">
                <a:solidFill>
                  <a:srgbClr val="C00000"/>
                </a:solidFill>
              </a:rPr>
              <a:t>Ask: </a:t>
            </a:r>
            <a:r>
              <a:rPr altLang="en-US" b="0" i="0" baseline="0" smtClean="0"/>
              <a:t>Have you ever walked into someone</a:t>
            </a:r>
            <a:r>
              <a:rPr lang="ja-JP" altLang="en-US" b="0" i="0" baseline="0" smtClean="0"/>
              <a:t>’</a:t>
            </a:r>
            <a:r>
              <a:rPr altLang="ja-JP" b="0" i="0" baseline="0" smtClean="0"/>
              <a:t>s office and sensed that something was off and later learned that the person had just received a phone call with bad news or had been in an argument? On the other hand, have you ever noticed how it simply feels good to be around certain people? Many of us have had these kinds of experiences.</a:t>
            </a:r>
          </a:p>
          <a:p>
            <a:r>
              <a:rPr altLang="en-US" b="0" i="0" baseline="0" smtClean="0"/>
              <a:t>•Science now can explain how this is possible.</a:t>
            </a:r>
          </a:p>
          <a:p>
            <a:r>
              <a:rPr altLang="en-US" b="0" i="0" baseline="0" smtClean="0"/>
              <a:t>•Every time the heart beats, it produces electricity. Whenever electricity is produced, a magnetic field is created. That is basic physics.</a:t>
            </a:r>
          </a:p>
          <a:p>
            <a:r>
              <a:rPr altLang="en-US" b="0" i="0" baseline="0" smtClean="0"/>
              <a:t>•The magnetic field is unique because it can penetrate things such as skin and it travels out from the body, acting as a carrier wave of information.</a:t>
            </a:r>
          </a:p>
          <a:p>
            <a:r>
              <a:rPr altLang="en-US" b="0" i="0" baseline="0" smtClean="0"/>
              <a:t>•Magnetometers are used to measure the heart</a:t>
            </a:r>
            <a:r>
              <a:rPr lang="ja-JP" altLang="en-US" b="0" i="0" baseline="0" smtClean="0"/>
              <a:t>’</a:t>
            </a:r>
            <a:r>
              <a:rPr altLang="ja-JP" b="0" i="0" baseline="0" smtClean="0"/>
              <a:t>s magnetic field, which can be measured up to 3 feet away from the body. This is a computer-generated model of the shape of the magnetic field.</a:t>
            </a:r>
          </a:p>
          <a:p>
            <a:r>
              <a:rPr altLang="en-US" b="0" i="0" baseline="0" smtClean="0"/>
              <a:t>•The brain also has a magnetic field, but it radiates only about an inch away from the head.</a:t>
            </a:r>
          </a:p>
          <a:p>
            <a:r>
              <a:rPr altLang="en-US" b="0" i="0" baseline="0" smtClean="0"/>
              <a:t>•The heart</a:t>
            </a:r>
            <a:r>
              <a:rPr lang="ja-JP" altLang="en-US" b="0" i="0" baseline="0" smtClean="0"/>
              <a:t>’</a:t>
            </a:r>
            <a:r>
              <a:rPr altLang="ja-JP" b="0" i="0" baseline="0" smtClean="0"/>
              <a:t>s magnetic field actually travels much farther, but the distances in which the field can be detected are limited by the sensitivity of the instruments.</a:t>
            </a:r>
          </a:p>
          <a:p>
            <a:r>
              <a:rPr altLang="en-US" b="0" i="0" baseline="0" smtClean="0"/>
              <a:t>•The magnetic field is not the same as what some call an aura. It is a measurable field and is the same type of field used by cell phones, radios and televisions to carry information.</a:t>
            </a:r>
          </a:p>
          <a:p>
            <a:r>
              <a:rPr altLang="en-US" b="0" i="0" baseline="0" smtClean="0"/>
              <a:t>•You can think of the magnetic field generated by the heart as your personal field environment.</a:t>
            </a:r>
          </a:p>
          <a:p>
            <a:r>
              <a:rPr altLang="en-US" baseline="0" smtClean="0"/>
              <a:t>Additional Key Points:</a:t>
            </a:r>
            <a:endParaRPr altLang="en-US" b="0" i="0" baseline="0" smtClean="0"/>
          </a:p>
          <a:p>
            <a:pPr>
              <a:buFontTx/>
              <a:buChar char="•"/>
            </a:pPr>
            <a:r>
              <a:rPr altLang="en-US" b="0" i="0" baseline="0" smtClean="0"/>
              <a:t>Many hospitals use instruments called SQUIDs (superconducting quantum interface devices) that measure the magnetic fields produced by the heart and brain.</a:t>
            </a:r>
          </a:p>
          <a:p>
            <a:endParaRPr altLang="en-US" i="0" baseline="0" smtClean="0"/>
          </a:p>
          <a:p>
            <a:endParaRPr altLang="en-US" i="0" baseline="0" smtClean="0"/>
          </a:p>
          <a:p>
            <a:r>
              <a:rPr altLang="en-US" i="0" baseline="0" smtClean="0"/>
              <a:t>Transition: </a:t>
            </a:r>
            <a:r>
              <a:rPr altLang="en-US" b="0" i="0" baseline="0" smtClean="0"/>
              <a:t>Scientists have shown that our thoughts and emotions affect the information contained in the heart</a:t>
            </a:r>
            <a:r>
              <a:rPr lang="ja-JP" altLang="en-US" b="0" i="0" baseline="0" smtClean="0"/>
              <a:t>’</a:t>
            </a:r>
            <a:r>
              <a:rPr altLang="ja-JP" b="0" i="0" baseline="0" smtClean="0"/>
              <a:t>s magnetic field environment and therefore affect those around us.</a:t>
            </a:r>
            <a:endParaRPr altLang="en-US" smtClean="0">
              <a:latin typeface="Arial" panose="020B0604020202020204" pitchFamily="34" charset="0"/>
            </a:endParaRPr>
          </a:p>
        </p:txBody>
      </p:sp>
    </p:spTree>
    <p:extLst>
      <p:ext uri="{BB962C8B-B14F-4D97-AF65-F5344CB8AC3E}">
        <p14:creationId xmlns:p14="http://schemas.microsoft.com/office/powerpoint/2010/main" val="24055730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685800" y="533400"/>
            <a:ext cx="2286000" cy="171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685800" y="2362200"/>
            <a:ext cx="5851525" cy="678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9" tIns="47854" rIns="95709" bIns="47854"/>
          <a:lstStyle/>
          <a:p>
            <a:r>
              <a:rPr altLang="en-US" i="0" baseline="0" smtClean="0"/>
              <a:t>Time: </a:t>
            </a:r>
            <a:r>
              <a:rPr altLang="en-US" b="0" i="0" baseline="0" smtClean="0"/>
              <a:t>2 minutes</a:t>
            </a:r>
          </a:p>
          <a:p>
            <a:r>
              <a:rPr altLang="en-US" i="0" baseline="0" smtClean="0"/>
              <a:t>Objective: </a:t>
            </a:r>
            <a:r>
              <a:rPr altLang="en-US" b="0" i="0" baseline="0" smtClean="0"/>
              <a:t>Describe a study that shows how shifting into a coherent state can help others become more coherent.</a:t>
            </a:r>
          </a:p>
          <a:p>
            <a:r>
              <a:rPr altLang="en-US" i="0" baseline="0" smtClean="0"/>
              <a:t>Key Points: </a:t>
            </a:r>
            <a:endParaRPr altLang="en-US" b="0" i="0" baseline="0" smtClean="0"/>
          </a:p>
          <a:p>
            <a:pPr>
              <a:buFontTx/>
              <a:buChar char="•"/>
            </a:pPr>
            <a:r>
              <a:rPr altLang="en-US" sz="1100" smtClean="0"/>
              <a:t>We all are familiar with what it feels like when the emotional atmosphere at work is tense and incoherent. </a:t>
            </a:r>
          </a:p>
          <a:p>
            <a:pPr>
              <a:buFontTx/>
              <a:buChar char="•"/>
            </a:pPr>
            <a:r>
              <a:rPr altLang="en-US" sz="1100" smtClean="0">
                <a:solidFill>
                  <a:srgbClr val="C00000"/>
                </a:solidFill>
              </a:rPr>
              <a:t>Ask: </a:t>
            </a:r>
            <a:r>
              <a:rPr altLang="en-US" sz="1100" smtClean="0"/>
              <a:t>Have you ever sensed the tension in the air? Do you even want to go to work when the atmosphere is like that?</a:t>
            </a:r>
          </a:p>
          <a:p>
            <a:pPr>
              <a:buFontTx/>
              <a:buChar char="•"/>
            </a:pPr>
            <a:r>
              <a:rPr altLang="en-US" sz="1100" smtClean="0"/>
              <a:t>In contrast, we look forward to going to work when we know there</a:t>
            </a:r>
            <a:r>
              <a:rPr lang="ja-JP" altLang="en-US" sz="1100" smtClean="0"/>
              <a:t>’</a:t>
            </a:r>
            <a:r>
              <a:rPr altLang="ja-JP" sz="1100" smtClean="0"/>
              <a:t>s a feeling of excitement in the air, which can make a project we</a:t>
            </a:r>
            <a:r>
              <a:rPr lang="ja-JP" altLang="en-US" sz="1100" smtClean="0"/>
              <a:t>’</a:t>
            </a:r>
            <a:r>
              <a:rPr altLang="ja-JP" sz="1100" smtClean="0"/>
              <a:t>re working on fun and rewarding. </a:t>
            </a:r>
          </a:p>
          <a:p>
            <a:pPr>
              <a:buFontTx/>
              <a:buChar char="•"/>
            </a:pPr>
            <a:r>
              <a:rPr altLang="en-US" sz="1100" smtClean="0">
                <a:solidFill>
                  <a:srgbClr val="C00000"/>
                </a:solidFill>
              </a:rPr>
              <a:t>Ask: </a:t>
            </a:r>
            <a:r>
              <a:rPr altLang="en-US" sz="1100" smtClean="0"/>
              <a:t>Can you relate to that?</a:t>
            </a:r>
          </a:p>
          <a:p>
            <a:pPr>
              <a:buFontTx/>
              <a:buChar char="•"/>
            </a:pPr>
            <a:r>
              <a:rPr altLang="en-US" sz="1100" smtClean="0"/>
              <a:t>The following experiment helps explain the difference in those two scenarios. </a:t>
            </a:r>
          </a:p>
          <a:p>
            <a:pPr>
              <a:buFontTx/>
              <a:buChar char="•"/>
            </a:pPr>
            <a:r>
              <a:rPr altLang="en-US" sz="1100" smtClean="0"/>
              <a:t>In this study, participants were organized into 10 groups, with four people in each group. Each group of four people was seated around a table with each person wearing a heart-rhythm monitor to measure his or her HRV and coherence levels. </a:t>
            </a:r>
          </a:p>
          <a:p>
            <a:pPr>
              <a:buFontTx/>
              <a:buChar char="•"/>
            </a:pPr>
            <a:r>
              <a:rPr altLang="en-US" sz="1100" smtClean="0"/>
              <a:t>Two weeks earlier, three of the four people in each group had been taught how to shift into a coherent state. </a:t>
            </a:r>
          </a:p>
          <a:p>
            <a:pPr>
              <a:buFontTx/>
              <a:buChar char="•"/>
            </a:pPr>
            <a:r>
              <a:rPr altLang="en-US" sz="1100" smtClean="0"/>
              <a:t>The three people who had learned how to get coherent were instructed to shift in and out of a coherent state at specific times. </a:t>
            </a:r>
          </a:p>
          <a:p>
            <a:pPr>
              <a:buFontTx/>
              <a:buChar char="•"/>
            </a:pPr>
            <a:r>
              <a:rPr altLang="en-US" sz="1100" smtClean="0"/>
              <a:t>The fourth person had no knowledge of what the other three were doing.</a:t>
            </a:r>
          </a:p>
          <a:p>
            <a:pPr>
              <a:buFontTx/>
              <a:buChar char="•"/>
            </a:pPr>
            <a:r>
              <a:rPr altLang="en-US" sz="1100" smtClean="0"/>
              <a:t>When the three participants shifted into a coherent state, the fourth also became more coherent. Practically stated, the results of this study show that when we are in a coherent state, it can help others become more balanced and composed more quickly. </a:t>
            </a:r>
          </a:p>
          <a:p>
            <a:pPr>
              <a:buFontTx/>
              <a:buChar char="•"/>
            </a:pPr>
            <a:r>
              <a:rPr altLang="en-US" sz="1100" smtClean="0"/>
              <a:t>This illustrates that one of the best things we can do to support one another is maintain our personal coherence. </a:t>
            </a:r>
          </a:p>
          <a:p>
            <a:pPr>
              <a:buFontTx/>
              <a:buChar char="•"/>
            </a:pPr>
            <a:r>
              <a:rPr altLang="en-US" sz="1100" smtClean="0"/>
              <a:t>We create a coherent field environment that can make it easier for a person having a tough time to regain his or her balance and composure.</a:t>
            </a:r>
          </a:p>
          <a:p>
            <a:pPr>
              <a:buFontTx/>
              <a:buChar char="•"/>
            </a:pPr>
            <a:r>
              <a:rPr altLang="en-US" sz="1100" smtClean="0">
                <a:solidFill>
                  <a:srgbClr val="C00000"/>
                </a:solidFill>
              </a:rPr>
              <a:t>Ask: </a:t>
            </a:r>
            <a:r>
              <a:rPr altLang="en-US" sz="1100" smtClean="0"/>
              <a:t>How can you use this knowledge to create a more coherent workplace? </a:t>
            </a:r>
          </a:p>
          <a:p>
            <a:pPr>
              <a:buFontTx/>
              <a:buChar char="•"/>
            </a:pPr>
            <a:r>
              <a:rPr altLang="en-US" sz="1100" smtClean="0">
                <a:solidFill>
                  <a:srgbClr val="C00000"/>
                </a:solidFill>
              </a:rPr>
              <a:t>Ask:</a:t>
            </a:r>
            <a:r>
              <a:rPr altLang="en-US" sz="1100" smtClean="0"/>
              <a:t> How might it affect your workplace environment if the majority of you were sustaining your coherence throughout the day?</a:t>
            </a:r>
          </a:p>
          <a:p>
            <a:pPr>
              <a:buFontTx/>
              <a:buChar char="•"/>
            </a:pPr>
            <a:endParaRPr altLang="en-US" sz="1100" smtClean="0"/>
          </a:p>
          <a:p>
            <a:r>
              <a:rPr altLang="en-US" sz="1100" smtClean="0"/>
              <a:t>Transition: Whether or not we are aware of it, our emotional energetics has an impact on those around us.</a:t>
            </a:r>
            <a:endParaRPr altLang="en-US" sz="1100" smtClean="0">
              <a:latin typeface="Arial" panose="020B0604020202020204" pitchFamily="34" charset="0"/>
            </a:endParaRPr>
          </a:p>
        </p:txBody>
      </p:sp>
    </p:spTree>
    <p:extLst>
      <p:ext uri="{BB962C8B-B14F-4D97-AF65-F5344CB8AC3E}">
        <p14:creationId xmlns:p14="http://schemas.microsoft.com/office/powerpoint/2010/main" val="1964746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smtClean="0">
              <a:latin typeface="Times New Roman" panose="02020603050405020304" pitchFamily="18" charset="0"/>
            </a:endParaRPr>
          </a:p>
        </p:txBody>
      </p:sp>
    </p:spTree>
    <p:extLst>
      <p:ext uri="{BB962C8B-B14F-4D97-AF65-F5344CB8AC3E}">
        <p14:creationId xmlns:p14="http://schemas.microsoft.com/office/powerpoint/2010/main" val="547468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5 minutes</a:t>
            </a:r>
          </a:p>
          <a:p>
            <a:r>
              <a:rPr altLang="en-US" i="0" baseline="0" smtClean="0"/>
              <a:t>Objective: </a:t>
            </a:r>
            <a:r>
              <a:rPr altLang="en-US" b="0" i="0" baseline="0" smtClean="0"/>
              <a:t>Wrap up the workshop, fill out evaluations and discuss more resources that are available on the IHM website.</a:t>
            </a:r>
          </a:p>
          <a:p>
            <a:r>
              <a:rPr altLang="en-US" i="0" baseline="0" smtClean="0"/>
              <a:t>Key Points: </a:t>
            </a:r>
            <a:endParaRPr altLang="en-US" b="0" i="0" baseline="0" smtClean="0"/>
          </a:p>
          <a:p>
            <a:pPr>
              <a:buFontTx/>
              <a:buChar char="•"/>
            </a:pPr>
            <a:r>
              <a:rPr altLang="en-US" b="0" baseline="0" smtClean="0"/>
              <a:t>(Share closing comments.) </a:t>
            </a:r>
            <a:endParaRPr altLang="en-US" b="0" i="0" baseline="0" smtClean="0"/>
          </a:p>
          <a:p>
            <a:pPr>
              <a:buFontTx/>
              <a:buChar char="•"/>
            </a:pPr>
            <a:r>
              <a:rPr altLang="en-US" b="0" baseline="0" smtClean="0"/>
              <a:t>(Encourage them to implement their action plans right away and to practice the techniques, even when they don</a:t>
            </a:r>
            <a:r>
              <a:rPr lang="ja-JP" altLang="en-US" b="0" baseline="0" smtClean="0"/>
              <a:t>’</a:t>
            </a:r>
            <a:r>
              <a:rPr altLang="ja-JP" b="0" baseline="0" smtClean="0"/>
              <a:t>t feel they need to do so.)</a:t>
            </a:r>
            <a:endParaRPr altLang="ja-JP" b="0" i="0" baseline="0" smtClean="0"/>
          </a:p>
          <a:p>
            <a:pPr>
              <a:buFontTx/>
              <a:buChar char="•"/>
            </a:pPr>
            <a:r>
              <a:rPr altLang="en-US" b="0" baseline="0" smtClean="0"/>
              <a:t>(Mention additional resources.)</a:t>
            </a:r>
            <a:endParaRPr altLang="en-US" b="0" i="0" baseline="0" smtClean="0"/>
          </a:p>
          <a:p>
            <a:pPr>
              <a:buFontTx/>
              <a:buChar char="•"/>
            </a:pPr>
            <a:r>
              <a:rPr altLang="en-US" b="0" baseline="0" smtClean="0"/>
              <a:t>(Optional: Ask participants to fill out evaluations.)</a:t>
            </a:r>
            <a:endParaRPr altLang="en-US" b="0" i="0" baseline="0" smtClean="0"/>
          </a:p>
          <a:p>
            <a:pPr eaLnBrk="1" hangingPunct="1">
              <a:spcBef>
                <a:spcPct val="0"/>
              </a:spcBef>
              <a:buFontTx/>
              <a:buChar char="•"/>
            </a:pPr>
            <a:endParaRPr altLang="en-US" smtClean="0"/>
          </a:p>
        </p:txBody>
      </p:sp>
    </p:spTree>
    <p:extLst>
      <p:ext uri="{BB962C8B-B14F-4D97-AF65-F5344CB8AC3E}">
        <p14:creationId xmlns:p14="http://schemas.microsoft.com/office/powerpoint/2010/main" val="401428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762000" y="2209800"/>
            <a:ext cx="5851525" cy="678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3-5 minutes</a:t>
            </a:r>
          </a:p>
          <a:p>
            <a:endParaRPr altLang="en-US" i="0" baseline="0" smtClean="0"/>
          </a:p>
          <a:p>
            <a:r>
              <a:rPr altLang="en-US" i="0" baseline="0" smtClean="0"/>
              <a:t>Objective: </a:t>
            </a:r>
            <a:r>
              <a:rPr altLang="en-US" b="0" i="0" baseline="0" smtClean="0"/>
              <a:t>Introduce participants to the concept of resilience, why it</a:t>
            </a:r>
            <a:r>
              <a:rPr lang="ja-JP" altLang="en-US" b="0" i="0" baseline="0" smtClean="0"/>
              <a:t>’</a:t>
            </a:r>
            <a:r>
              <a:rPr altLang="ja-JP" b="0" i="0" baseline="0" smtClean="0"/>
              <a:t>s important and its benefits.</a:t>
            </a:r>
          </a:p>
          <a:p>
            <a:r>
              <a:rPr altLang="en-US" i="0" baseline="0" smtClean="0"/>
              <a:t>Key Points:</a:t>
            </a:r>
          </a:p>
          <a:p>
            <a:r>
              <a:rPr altLang="en-US" sz="1100" b="0" i="0" baseline="0" smtClean="0"/>
              <a:t>•Our understanding of resilience has been evolving. The HeartMath definition of resilience captures a newer and broader understanding of resilience. </a:t>
            </a:r>
            <a:r>
              <a:rPr altLang="en-US" sz="1100" b="0" baseline="0" smtClean="0"/>
              <a:t>(See slide.) </a:t>
            </a:r>
            <a:r>
              <a:rPr altLang="en-US" sz="1100" baseline="0" smtClean="0"/>
              <a:t>Resilience is the capacity to prepare for, recover from and adapt in the face of stress, challenge or adversity.</a:t>
            </a:r>
          </a:p>
          <a:p>
            <a:r>
              <a:rPr altLang="en-US" sz="1100" b="0" i="0" baseline="0" smtClean="0"/>
              <a:t>•Capacity is a key term that is fundamental to understanding resilience. Capacity is how much of something you can have.</a:t>
            </a:r>
          </a:p>
          <a:p>
            <a:r>
              <a:rPr altLang="en-US" sz="1100" b="0" i="0" baseline="0" smtClean="0"/>
              <a:t>•You can increase your capacity and accumulate or store resilience.</a:t>
            </a:r>
          </a:p>
          <a:p>
            <a:r>
              <a:rPr altLang="en-US" sz="1100" b="0" i="0" baseline="0" smtClean="0"/>
              <a:t>•Greater capacity means you have more to draw from when you need it.</a:t>
            </a:r>
          </a:p>
          <a:p>
            <a:r>
              <a:rPr altLang="en-US" sz="1100" b="0" i="0" baseline="0" smtClean="0"/>
              <a:t>•You can think of your resilience as the amount of energy you have stored in an inner battery. It</a:t>
            </a:r>
            <a:r>
              <a:rPr lang="ja-JP" altLang="en-US" sz="1100" b="0" i="0" baseline="0" smtClean="0"/>
              <a:t>’</a:t>
            </a:r>
            <a:r>
              <a:rPr altLang="ja-JP" sz="1100" b="0" i="0" baseline="0" smtClean="0"/>
              <a:t>s the amount of energy you have available.</a:t>
            </a:r>
          </a:p>
          <a:p>
            <a:r>
              <a:rPr altLang="en-US" sz="1100" b="0" i="0" baseline="0" smtClean="0"/>
              <a:t>•</a:t>
            </a:r>
            <a:r>
              <a:rPr altLang="en-US" sz="1100" b="0" baseline="0" smtClean="0">
                <a:solidFill>
                  <a:srgbClr val="FF0000"/>
                </a:solidFill>
              </a:rPr>
              <a:t>Ask/Say: </a:t>
            </a:r>
            <a:r>
              <a:rPr altLang="en-US" sz="1100" b="0" i="0" baseline="0" smtClean="0"/>
              <a:t>Think of an event or situation that irritates or frustrates you. When your energy level is low, how do you respond in that situation? Are you more easily frustrated? Does it get under your skin more easily? When your inner battery is charged, how do you respond? Are you more flexible and do you roll with the punches? Can you think more clearly? </a:t>
            </a:r>
            <a:r>
              <a:rPr altLang="en-US" sz="1100" b="0" baseline="0" smtClean="0"/>
              <a:t>(Pause.) </a:t>
            </a:r>
            <a:r>
              <a:rPr altLang="en-US" sz="1100" b="0" i="0" baseline="0" smtClean="0"/>
              <a:t>The situation is the same. The difference in the way you respond to things often depends on the amount of energy you have available.</a:t>
            </a:r>
          </a:p>
          <a:p>
            <a:r>
              <a:rPr altLang="en-US" sz="1100" b="0" i="0" baseline="0" smtClean="0"/>
              <a:t>•Resilience capacity varies from day to day.</a:t>
            </a:r>
          </a:p>
          <a:p>
            <a:r>
              <a:rPr altLang="en-US" sz="1100" b="0" i="0" baseline="0" smtClean="0"/>
              <a:t>•Having more resilience/energy in your inner battery helps you to be better </a:t>
            </a:r>
            <a:r>
              <a:rPr altLang="en-US" sz="1100" b="0" baseline="0" smtClean="0"/>
              <a:t>prepared for </a:t>
            </a:r>
            <a:r>
              <a:rPr altLang="en-US" sz="1100" b="0" i="0" baseline="0" smtClean="0"/>
              <a:t>and often avoid many of the situations and challenges from which you need to bounce back or recover.</a:t>
            </a:r>
          </a:p>
          <a:p>
            <a:r>
              <a:rPr altLang="en-US" sz="1100" b="0" i="0" baseline="0" smtClean="0"/>
              <a:t>•The greater your capacity and resilience, the greater your ability to maintain your composure and stay </a:t>
            </a:r>
            <a:r>
              <a:rPr altLang="en-US" sz="1100" b="0" baseline="0" smtClean="0"/>
              <a:t>in charge </a:t>
            </a:r>
            <a:r>
              <a:rPr altLang="en-US" sz="1100" b="0" i="0" baseline="0" smtClean="0"/>
              <a:t>of your reactions and perceive things more clearly.</a:t>
            </a:r>
          </a:p>
          <a:p>
            <a:r>
              <a:rPr altLang="en-US" sz="1100" b="0" i="0" baseline="0" smtClean="0"/>
              <a:t>•Building and sustaining resilience means </a:t>
            </a:r>
            <a:r>
              <a:rPr altLang="en-US" sz="1100" b="0" baseline="0" smtClean="0"/>
              <a:t>becoming more intelligent about how you use your energy and replenish your energy reserves.</a:t>
            </a:r>
          </a:p>
          <a:p>
            <a:r>
              <a:rPr altLang="en-US" sz="1100" b="0" i="0" baseline="0" smtClean="0"/>
              <a:t>•Greater resilience helps to prevent stress buildup.</a:t>
            </a:r>
          </a:p>
          <a:p>
            <a:r>
              <a:rPr altLang="en-US" sz="1100" b="0" i="0" baseline="0" smtClean="0"/>
              <a:t>•In other words, the more intelligently you manage your energy expenditures and recharge your inner battery, the more energy you have and the more resilient you are. You then have greater ability to self-regulate and be in charge of your emotions in the moment.</a:t>
            </a:r>
          </a:p>
          <a:p>
            <a:endParaRPr altLang="en-US" sz="1100" i="0" baseline="0" smtClean="0"/>
          </a:p>
          <a:p>
            <a:r>
              <a:rPr altLang="en-US" sz="1100" i="0" baseline="0" smtClean="0"/>
              <a:t>Transition: </a:t>
            </a:r>
            <a:r>
              <a:rPr altLang="en-US" sz="1100" b="0" i="0" baseline="0" smtClean="0"/>
              <a:t>Let</a:t>
            </a:r>
            <a:r>
              <a:rPr lang="ja-JP" altLang="en-US" sz="1100" b="0" i="0" baseline="0" smtClean="0"/>
              <a:t>’</a:t>
            </a:r>
            <a:r>
              <a:rPr altLang="ja-JP" sz="1100" b="0" i="0" baseline="0" smtClean="0"/>
              <a:t>s expand the resilience concept further.</a:t>
            </a:r>
            <a:endParaRPr altLang="en-US" sz="1100" smtClean="0"/>
          </a:p>
        </p:txBody>
      </p:sp>
    </p:spTree>
    <p:extLst>
      <p:ext uri="{BB962C8B-B14F-4D97-AF65-F5344CB8AC3E}">
        <p14:creationId xmlns:p14="http://schemas.microsoft.com/office/powerpoint/2010/main" val="301520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42950" y="639763"/>
            <a:ext cx="1922463"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731838"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z="1000" i="0" baseline="0" smtClean="0"/>
              <a:t>Time: </a:t>
            </a:r>
            <a:r>
              <a:rPr altLang="en-US" sz="1000" b="0" i="0" baseline="0" smtClean="0"/>
              <a:t>3-5 minutes</a:t>
            </a:r>
          </a:p>
          <a:p>
            <a:r>
              <a:rPr altLang="en-US" sz="1000" i="0" baseline="0" smtClean="0"/>
              <a:t>Objective: </a:t>
            </a:r>
            <a:r>
              <a:rPr altLang="en-US" sz="1000" b="0" i="0" baseline="0" smtClean="0"/>
              <a:t>Inform participants about the four domains of resilience, emphasizing that the emotional domain is the key to building resilience and increasing capacity.</a:t>
            </a:r>
          </a:p>
          <a:p>
            <a:r>
              <a:rPr altLang="en-US" sz="1000" i="0" baseline="0" smtClean="0"/>
              <a:t>Key Points: </a:t>
            </a:r>
            <a:r>
              <a:rPr altLang="en-US" sz="1000" b="0" i="0" baseline="0" smtClean="0"/>
              <a:t>•There are four primary domains of resilience: physical, mental, emotional and spiritual.</a:t>
            </a:r>
          </a:p>
          <a:p>
            <a:r>
              <a:rPr altLang="en-US" sz="1000" b="0" i="0" baseline="0" smtClean="0"/>
              <a:t>•We have resilience in each domain.</a:t>
            </a:r>
          </a:p>
          <a:p>
            <a:r>
              <a:rPr altLang="en-US" sz="1000" b="0" i="0" baseline="0" smtClean="0"/>
              <a:t>•Some people are naturally more resilient in one domain than another.</a:t>
            </a:r>
          </a:p>
          <a:p>
            <a:r>
              <a:rPr altLang="en-US" sz="1000" b="0" i="0" baseline="0" smtClean="0"/>
              <a:t>•Each domain affects the others. An example of this interrelation would be feeling overwhelmed and frustrated (emotional domain) because you have too much to do and then having difficulty thinking clearly (mental domain). This could also cause tense muscles (physical domain) or less tolerance of another’s beliefs (spiritual domain.)</a:t>
            </a:r>
          </a:p>
          <a:p>
            <a:r>
              <a:rPr altLang="en-US" sz="1000" b="0" i="0" baseline="0" smtClean="0"/>
              <a:t>•As you can see on the slide, resilience is reflected in each domain. For example, in the physical domain, resilience is reflected in our endurance, strength and physical flexibility.</a:t>
            </a:r>
          </a:p>
          <a:p>
            <a:r>
              <a:rPr altLang="en-US" sz="1000" b="0" i="0" baseline="0" smtClean="0"/>
              <a:t>•Building capacity in any domain means you must stretch beyond your norm and then stabilize at that new level. Doing this increases your baseline capacity.</a:t>
            </a:r>
          </a:p>
          <a:p>
            <a:r>
              <a:rPr altLang="en-US" sz="1000" b="0" i="0" baseline="0" smtClean="0"/>
              <a:t>•It is in the emotional domain that we tend to waste a lot of energy </a:t>
            </a:r>
            <a:r>
              <a:rPr altLang="en-US" sz="1000" b="0" baseline="0" smtClean="0"/>
              <a:t>unnecessarily</a:t>
            </a:r>
            <a:r>
              <a:rPr altLang="en-US" sz="1000" b="0" i="0" baseline="0" smtClean="0"/>
              <a:t>.</a:t>
            </a:r>
          </a:p>
          <a:p>
            <a:r>
              <a:rPr altLang="en-US" sz="1000" b="0" i="0" baseline="0" smtClean="0"/>
              <a:t>•</a:t>
            </a:r>
            <a:r>
              <a:rPr altLang="en-US" sz="1000" b="0" baseline="0" smtClean="0">
                <a:solidFill>
                  <a:srgbClr val="FF0000"/>
                </a:solidFill>
              </a:rPr>
              <a:t>Ask: </a:t>
            </a:r>
            <a:r>
              <a:rPr altLang="en-US" sz="1000" b="0" i="0" baseline="0" smtClean="0"/>
              <a:t>How do you feel an hour after becoming very angry?</a:t>
            </a:r>
          </a:p>
          <a:p>
            <a:r>
              <a:rPr altLang="en-US" sz="1000" b="0" i="0" baseline="0" smtClean="0"/>
              <a:t>•</a:t>
            </a:r>
            <a:r>
              <a:rPr altLang="en-US" sz="1000" b="0" baseline="0" smtClean="0">
                <a:solidFill>
                  <a:srgbClr val="FF0000"/>
                </a:solidFill>
              </a:rPr>
              <a:t>Ask: </a:t>
            </a:r>
            <a:r>
              <a:rPr altLang="en-US" sz="1000" b="0" i="0" baseline="0" smtClean="0"/>
              <a:t>If someone else triggered your anger, whose energy is being drained?</a:t>
            </a:r>
          </a:p>
          <a:p>
            <a:r>
              <a:rPr altLang="en-US" sz="1000" b="0" i="0" baseline="0" smtClean="0"/>
              <a:t>•Plugging energy leaks in the emotional domain saves a lot of energy and builds your resilience capacity. This affects all the domains.</a:t>
            </a:r>
          </a:p>
          <a:p>
            <a:r>
              <a:rPr altLang="en-US" sz="1000" b="0" i="0" baseline="0" smtClean="0"/>
              <a:t>•Building capacity is key to enhancing one’s ability to self-regulate. Let’s use an example in the physical domain to look more closely at what we mean by building capacity.</a:t>
            </a:r>
          </a:p>
          <a:p>
            <a:r>
              <a:rPr altLang="en-US" sz="1000" b="0" i="0" baseline="0" smtClean="0"/>
              <a:t>•</a:t>
            </a:r>
            <a:r>
              <a:rPr altLang="en-US" sz="1000" b="0" baseline="0" smtClean="0">
                <a:solidFill>
                  <a:srgbClr val="FF0000"/>
                </a:solidFill>
              </a:rPr>
              <a:t>Ask: </a:t>
            </a:r>
            <a:r>
              <a:rPr altLang="en-US" sz="1000" b="0" i="0" baseline="0" smtClean="0"/>
              <a:t>How can you build your physical capacity? Push-ups, running, lifting weights? You increase your capacity by “taking on a challenge” such as increasing the amount of weight you lift or walking farther. Gradually, that increased weight or distance becomes your new norm. You’ve increased your capacity.</a:t>
            </a:r>
          </a:p>
          <a:p>
            <a:pPr>
              <a:spcBef>
                <a:spcPct val="0"/>
              </a:spcBef>
            </a:pPr>
            <a:r>
              <a:rPr altLang="en-US" sz="1000" b="0" i="0" baseline="0" smtClean="0"/>
              <a:t>•</a:t>
            </a:r>
            <a:r>
              <a:rPr altLang="en-US" sz="1000" b="0" baseline="0" smtClean="0">
                <a:solidFill>
                  <a:srgbClr val="FF0000"/>
                </a:solidFill>
              </a:rPr>
              <a:t>Ask: </a:t>
            </a:r>
            <a:r>
              <a:rPr altLang="en-US" sz="1000" b="0" i="0" baseline="0" smtClean="0"/>
              <a:t>What would be some reasons you would want to build your physical capacity? Greater capacity, in this case physical strength or endurance, means you have more to</a:t>
            </a:r>
          </a:p>
          <a:p>
            <a:pPr>
              <a:spcBef>
                <a:spcPct val="0"/>
              </a:spcBef>
            </a:pPr>
            <a:r>
              <a:rPr altLang="en-US" sz="1000" b="0" i="0" baseline="0" smtClean="0"/>
              <a:t>draw on when you need it.</a:t>
            </a:r>
          </a:p>
          <a:p>
            <a:r>
              <a:rPr altLang="en-US" sz="1000" b="0" i="0" baseline="0" smtClean="0"/>
              <a:t>•Building capacity works the same way in each domain. In this program you’re learning to build greater capacity in the mental and emotional domains. Let’s use the example of a traffic jam, which all of us probably have experienced, to see what “taking on a challenge” and building capacity looks like in the emotional domain.</a:t>
            </a:r>
          </a:p>
          <a:p>
            <a:r>
              <a:rPr altLang="en-US" sz="1000" b="0" i="0" baseline="0" smtClean="0"/>
              <a:t>•</a:t>
            </a:r>
            <a:r>
              <a:rPr altLang="en-US" sz="1000" b="0" baseline="0" smtClean="0">
                <a:solidFill>
                  <a:srgbClr val="FF0000"/>
                </a:solidFill>
              </a:rPr>
              <a:t>Ask</a:t>
            </a:r>
            <a:r>
              <a:rPr altLang="en-US" sz="1000" b="0" baseline="0" smtClean="0"/>
              <a:t>: </a:t>
            </a:r>
            <a:r>
              <a:rPr altLang="en-US" sz="1000" b="0" i="0" baseline="0" smtClean="0"/>
              <a:t>What are common responses people have in traffic jams? Impatience? Anger? Frustration? Does feeling impatient or frustrated move the traffic any faster? Whose energy is being drained? Taking on that challenge and choosing not to let the traffic jam bother you builds your capacity to be in charge of your emotions and how you respond. You are building your emotional muscle so you have more capacity to self-regulate not only in traffic jams, but in other situations as well.</a:t>
            </a:r>
          </a:p>
          <a:p>
            <a:r>
              <a:rPr altLang="en-US" sz="1000" i="0" baseline="0" smtClean="0"/>
              <a:t>Transition: </a:t>
            </a:r>
            <a:r>
              <a:rPr altLang="en-US" sz="1000" b="0" i="0" baseline="0" smtClean="0"/>
              <a:t>Here’s a good illustration of the powerful effect emotions have on our physiology.</a:t>
            </a:r>
            <a:endParaRPr altLang="en-US" sz="1000" smtClean="0"/>
          </a:p>
        </p:txBody>
      </p:sp>
    </p:spTree>
    <p:extLst>
      <p:ext uri="{BB962C8B-B14F-4D97-AF65-F5344CB8AC3E}">
        <p14:creationId xmlns:p14="http://schemas.microsoft.com/office/powerpoint/2010/main" val="306925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657225" y="944563"/>
            <a:ext cx="1920875" cy="1441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731838" y="2605088"/>
            <a:ext cx="6026150" cy="668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2 minutes</a:t>
            </a:r>
          </a:p>
          <a:p>
            <a:r>
              <a:rPr altLang="en-US" i="0" baseline="0" smtClean="0"/>
              <a:t>Objective: </a:t>
            </a:r>
            <a:r>
              <a:rPr altLang="en-US" b="0" i="0" baseline="0" smtClean="0"/>
              <a:t>Illustrate the idea that emotions are primary drivers of our physiology. </a:t>
            </a:r>
          </a:p>
          <a:p>
            <a:r>
              <a:rPr altLang="en-US" i="0" baseline="0" smtClean="0"/>
              <a:t>Key Points: </a:t>
            </a:r>
            <a:endParaRPr altLang="en-US" b="0" i="0" baseline="0" smtClean="0"/>
          </a:p>
          <a:p>
            <a:pPr>
              <a:buFontTx/>
              <a:buChar char="•"/>
            </a:pPr>
            <a:r>
              <a:rPr altLang="en-US" b="0" i="0" baseline="0" smtClean="0"/>
              <a:t>A man was wearing a 24-hour Holter monitor, which is used to measure heart rhythms. </a:t>
            </a:r>
          </a:p>
          <a:p>
            <a:pPr>
              <a:buFontTx/>
              <a:buChar char="•"/>
            </a:pPr>
            <a:r>
              <a:rPr altLang="en-US" b="0" i="0" baseline="0" smtClean="0"/>
              <a:t>He and his wife were arguing in their car. The man was sitting on the passenger side wearing his seatbelt. When they began arguing, his heart rate shot up to over 140 BPM and remained elevated at that rate for about 15 minutes.</a:t>
            </a:r>
          </a:p>
          <a:p>
            <a:pPr>
              <a:buFontTx/>
              <a:buChar char="•"/>
            </a:pPr>
            <a:r>
              <a:rPr altLang="en-US" b="0" i="0" baseline="0" smtClean="0"/>
              <a:t>After they made up, his heart rate remained elevated for another hour. </a:t>
            </a:r>
            <a:r>
              <a:rPr altLang="en-US" b="0" baseline="0" smtClean="0"/>
              <a:t>(Point to second red arrow.)</a:t>
            </a:r>
            <a:endParaRPr altLang="en-US" b="0" i="0" baseline="0" smtClean="0"/>
          </a:p>
          <a:p>
            <a:pPr>
              <a:buFontTx/>
              <a:buChar char="•"/>
            </a:pPr>
            <a:r>
              <a:rPr altLang="en-US" b="0" baseline="0" smtClean="0">
                <a:solidFill>
                  <a:srgbClr val="FF0000"/>
                </a:solidFill>
              </a:rPr>
              <a:t>Ask: </a:t>
            </a:r>
            <a:r>
              <a:rPr altLang="en-US" b="0" i="0" baseline="0" smtClean="0"/>
              <a:t>How much energy did he burn up from being angry or frustrated?</a:t>
            </a:r>
          </a:p>
          <a:p>
            <a:pPr>
              <a:buFontTx/>
              <a:buChar char="•"/>
            </a:pPr>
            <a:r>
              <a:rPr altLang="en-US" b="0" i="0" baseline="0" smtClean="0"/>
              <a:t>The result was a rapid drain of his inner battery. This is a good way of illustrating that </a:t>
            </a:r>
            <a:r>
              <a:rPr altLang="en-US" i="0" baseline="0" smtClean="0"/>
              <a:t>emotions are primary drivers of physiology. </a:t>
            </a:r>
            <a:endParaRPr altLang="en-US" b="0" i="0" baseline="0" smtClean="0"/>
          </a:p>
          <a:p>
            <a:pPr>
              <a:buFontTx/>
              <a:buChar char="•"/>
            </a:pPr>
            <a:r>
              <a:rPr altLang="en-US" b="0" baseline="0" smtClean="0">
                <a:solidFill>
                  <a:srgbClr val="FF0000"/>
                </a:solidFill>
              </a:rPr>
              <a:t>Ask: </a:t>
            </a:r>
            <a:r>
              <a:rPr altLang="en-US" b="0" i="0" baseline="0" smtClean="0"/>
              <a:t>How much emotional energy is unnecessarily spent in the workplace because of drama, relationship and communication issues? </a:t>
            </a:r>
          </a:p>
          <a:p>
            <a:endParaRPr altLang="en-US" b="0" i="0" baseline="0" smtClean="0"/>
          </a:p>
          <a:p>
            <a:r>
              <a:rPr altLang="en-US" i="0" baseline="0" smtClean="0"/>
              <a:t>Transition: </a:t>
            </a:r>
            <a:r>
              <a:rPr altLang="en-US" b="0" i="0" baseline="0" smtClean="0"/>
              <a:t>Our emotions directly affect our resilience.</a:t>
            </a:r>
            <a:endParaRPr altLang="en-US" smtClean="0"/>
          </a:p>
        </p:txBody>
      </p:sp>
    </p:spTree>
    <p:extLst>
      <p:ext uri="{BB962C8B-B14F-4D97-AF65-F5344CB8AC3E}">
        <p14:creationId xmlns:p14="http://schemas.microsoft.com/office/powerpoint/2010/main" val="224838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609600" y="838200"/>
            <a:ext cx="1525588"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735013" y="2362200"/>
            <a:ext cx="5851525"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i="0" baseline="0" smtClean="0"/>
              <a:t>Time: </a:t>
            </a:r>
            <a:r>
              <a:rPr altLang="en-US" b="0" i="0" baseline="0" smtClean="0"/>
              <a:t>1-2 minutes</a:t>
            </a:r>
          </a:p>
          <a:p>
            <a:r>
              <a:rPr altLang="en-US" i="0" baseline="0" smtClean="0"/>
              <a:t>Objective: </a:t>
            </a:r>
            <a:r>
              <a:rPr altLang="en-US" b="0" i="0" baseline="0" smtClean="0"/>
              <a:t>Explain the concept: </a:t>
            </a:r>
            <a:r>
              <a:rPr altLang="en-US" b="0" baseline="0" smtClean="0"/>
              <a:t>We tend to expend more energy than we renew.</a:t>
            </a:r>
            <a:endParaRPr altLang="en-US" b="0" i="0" baseline="0" smtClean="0"/>
          </a:p>
          <a:p>
            <a:r>
              <a:rPr altLang="en-US" i="0" baseline="0" smtClean="0"/>
              <a:t>Key Points: </a:t>
            </a:r>
            <a:endParaRPr altLang="en-US" b="0" i="0" baseline="0" smtClean="0"/>
          </a:p>
          <a:p>
            <a:pPr>
              <a:buFontTx/>
              <a:buChar char="•"/>
            </a:pPr>
            <a:r>
              <a:rPr altLang="en-US" b="0" i="0" baseline="0" smtClean="0"/>
              <a:t>People tend to expend more energy than they recover.</a:t>
            </a:r>
          </a:p>
          <a:p>
            <a:pPr>
              <a:buFontTx/>
              <a:buChar char="•"/>
            </a:pPr>
            <a:r>
              <a:rPr altLang="en-US" b="0" i="0" baseline="0" smtClean="0"/>
              <a:t>It</a:t>
            </a:r>
            <a:r>
              <a:rPr lang="ja-JP" altLang="en-US" b="0" i="0" baseline="0" smtClean="0"/>
              <a:t>’</a:t>
            </a:r>
            <a:r>
              <a:rPr altLang="ja-JP" b="0" i="0" baseline="0" smtClean="0"/>
              <a:t>s the constant energy expenditure without adequate renewal that leads to diminished resilience.</a:t>
            </a:r>
          </a:p>
          <a:p>
            <a:pPr>
              <a:buFontTx/>
              <a:buChar char="•"/>
            </a:pPr>
            <a:r>
              <a:rPr altLang="en-US" b="0" baseline="0" smtClean="0">
                <a:solidFill>
                  <a:srgbClr val="FF0000"/>
                </a:solidFill>
              </a:rPr>
              <a:t>Ask: </a:t>
            </a:r>
            <a:r>
              <a:rPr altLang="en-US" b="0" i="0" baseline="0" smtClean="0"/>
              <a:t>What do you notice when your personal energy is low? Do you tend to make more mistakes? Do little things tend to get under your skin more easily? </a:t>
            </a:r>
          </a:p>
          <a:p>
            <a:pPr>
              <a:buFontTx/>
              <a:buChar char="•"/>
            </a:pPr>
            <a:r>
              <a:rPr altLang="en-US" b="0" i="0" baseline="0" smtClean="0"/>
              <a:t>Sleep is one of the primary ways we renew energy.</a:t>
            </a:r>
          </a:p>
          <a:p>
            <a:endParaRPr altLang="en-US" b="0" i="0" baseline="0" smtClean="0"/>
          </a:p>
          <a:p>
            <a:r>
              <a:rPr altLang="en-US" baseline="0" smtClean="0"/>
              <a:t>Additional Key Points:</a:t>
            </a:r>
            <a:endParaRPr altLang="en-US" b="0" i="0" baseline="0" smtClean="0"/>
          </a:p>
          <a:p>
            <a:pPr>
              <a:buFontTx/>
              <a:buChar char="•"/>
            </a:pPr>
            <a:r>
              <a:rPr altLang="en-US" b="0" i="0" baseline="0" smtClean="0"/>
              <a:t>One way to understand energy expenditures and renewal is to consider what happens to your cell phone when you use it a lot during the day and don</a:t>
            </a:r>
            <a:r>
              <a:rPr lang="ja-JP" altLang="en-US" b="0" i="0" baseline="0" smtClean="0"/>
              <a:t>’</a:t>
            </a:r>
            <a:r>
              <a:rPr altLang="ja-JP" b="0" i="0" baseline="0" smtClean="0"/>
              <a:t>t recharge it at night. The battery drains. It works the same way when you don</a:t>
            </a:r>
            <a:r>
              <a:rPr lang="ja-JP" altLang="en-US" b="0" i="0" baseline="0" smtClean="0"/>
              <a:t>’</a:t>
            </a:r>
            <a:r>
              <a:rPr altLang="ja-JP" b="0" i="0" baseline="0" smtClean="0"/>
              <a:t>t keep your inner battery charged. The energy in your inner battery drains and your resilience drops. Eventually, decreased resilience leads to burnout, mistakes, reduced performance and diminished health. </a:t>
            </a:r>
          </a:p>
          <a:p>
            <a:pPr>
              <a:buFontTx/>
              <a:buChar char="•"/>
            </a:pPr>
            <a:r>
              <a:rPr altLang="en-US" b="0" i="0" baseline="0" smtClean="0"/>
              <a:t>Carryover effects from stressful feelings such as frustration or annoyance deplete your system and are major factors in disrupting the quality of your sleep and your ability to renew and recharge your inner battery. When you don</a:t>
            </a:r>
            <a:r>
              <a:rPr lang="ja-JP" altLang="en-US" b="0" i="0" baseline="0" smtClean="0"/>
              <a:t>’</a:t>
            </a:r>
            <a:r>
              <a:rPr altLang="ja-JP" b="0" i="0" baseline="0" smtClean="0"/>
              <a:t>t get enough sleep or you sleep poorly, your inner battery can</a:t>
            </a:r>
            <a:r>
              <a:rPr lang="ja-JP" altLang="en-US" b="0" i="0" baseline="0" smtClean="0"/>
              <a:t>’</a:t>
            </a:r>
            <a:r>
              <a:rPr altLang="ja-JP" b="0" i="0" baseline="0" smtClean="0"/>
              <a:t>t fully recharge. That means starting the next day with less resilience.</a:t>
            </a:r>
          </a:p>
          <a:p>
            <a:endParaRPr altLang="en-US" b="0" i="0" baseline="0" smtClean="0"/>
          </a:p>
          <a:p>
            <a:r>
              <a:rPr altLang="en-US" i="0" baseline="0" smtClean="0"/>
              <a:t>Transition: </a:t>
            </a:r>
            <a:r>
              <a:rPr altLang="en-US" b="0" i="0" baseline="0" smtClean="0"/>
              <a:t>Next, let</a:t>
            </a:r>
            <a:r>
              <a:rPr lang="ja-JP" altLang="en-US" b="0" i="0" baseline="0" smtClean="0"/>
              <a:t>’</a:t>
            </a:r>
            <a:r>
              <a:rPr altLang="ja-JP" b="0" i="0" baseline="0" smtClean="0"/>
              <a:t>s look at how depletion can affect our health, behavior and performance over time. </a:t>
            </a:r>
            <a:endParaRPr altLang="en-US" smtClean="0"/>
          </a:p>
        </p:txBody>
      </p:sp>
    </p:spTree>
    <p:extLst>
      <p:ext uri="{BB962C8B-B14F-4D97-AF65-F5344CB8AC3E}">
        <p14:creationId xmlns:p14="http://schemas.microsoft.com/office/powerpoint/2010/main" val="146829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96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7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2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22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anose="02020603050405020304" pitchFamily="18" charset="0"/>
              </a:defRPr>
            </a:lvl1pPr>
          </a:lstStyle>
          <a:p>
            <a:fld id="{BF5E253E-3D62-46F6-BC0E-FC100F467421}" type="slidenum">
              <a:rPr lang="en-US" altLang="en-US"/>
              <a:pPr/>
              <a:t>‹#›</a:t>
            </a:fld>
            <a:endParaRPr lang="en-US" altLang="en-US"/>
          </a:p>
        </p:txBody>
      </p:sp>
    </p:spTree>
    <p:extLst>
      <p:ext uri="{BB962C8B-B14F-4D97-AF65-F5344CB8AC3E}">
        <p14:creationId xmlns:p14="http://schemas.microsoft.com/office/powerpoint/2010/main" val="165300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62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2286000"/>
            <a:ext cx="7543800" cy="3657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xfrm>
            <a:off x="838200" y="5943600"/>
            <a:ext cx="19050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6BADD6F9-47E1-4D20-BB0B-387C23B95CA4}" type="datetime1">
              <a:rPr lang="en-US" altLang="en-US"/>
              <a:pPr/>
              <a:t>7/6/2016</a:t>
            </a:fld>
            <a:endParaRPr lang="en-US" altLang="en-US"/>
          </a:p>
        </p:txBody>
      </p:sp>
      <p:sp>
        <p:nvSpPr>
          <p:cNvPr id="5" name="Rectangle 11"/>
          <p:cNvSpPr>
            <a:spLocks noGrp="1" noChangeArrowheads="1"/>
          </p:cNvSpPr>
          <p:nvPr>
            <p:ph type="ftr" sz="quarter" idx="11"/>
          </p:nvPr>
        </p:nvSpPr>
        <p:spPr>
          <a:xfrm>
            <a:off x="838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a:t>Copyright MyCompany</a:t>
            </a:r>
          </a:p>
        </p:txBody>
      </p:sp>
      <p:sp>
        <p:nvSpPr>
          <p:cNvPr id="6" name="Rectangle 12"/>
          <p:cNvSpPr>
            <a:spLocks noGrp="1" noChangeArrowheads="1"/>
          </p:cNvSpPr>
          <p:nvPr>
            <p:ph type="sldNum" sz="quarter" idx="12"/>
          </p:nvPr>
        </p:nvSpPr>
        <p:spPr>
          <a:xfrm>
            <a:off x="3733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6795808-12F7-4AF8-B948-B63E1D267679}" type="slidenum">
              <a:rPr lang="en-US" altLang="en-US"/>
              <a:pPr/>
              <a:t>‹#›</a:t>
            </a:fld>
            <a:endParaRPr lang="en-US" altLang="en-US"/>
          </a:p>
        </p:txBody>
      </p:sp>
    </p:spTree>
    <p:extLst>
      <p:ext uri="{BB962C8B-B14F-4D97-AF65-F5344CB8AC3E}">
        <p14:creationId xmlns:p14="http://schemas.microsoft.com/office/powerpoint/2010/main" val="58558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_HMCTP_background full slide-2_colors_10x7.5_120_10-24-2013.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HM Logo_newcolor_nolyr_3&quot;.psd"/>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34300" y="6172200"/>
            <a:ext cx="1219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txBox="1">
            <a:spLocks/>
          </p:cNvSpPr>
          <p:nvPr/>
        </p:nvSpPr>
        <p:spPr bwMode="auto">
          <a:xfrm>
            <a:off x="63500" y="6540500"/>
            <a:ext cx="2514600" cy="228600"/>
          </a:xfrm>
          <a:prstGeom prst="rect">
            <a:avLst/>
          </a:prstGeom>
          <a:noFill/>
          <a:ln w="9525">
            <a:no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rgbClr val="404040"/>
                </a:solidFill>
                <a:latin typeface="Calibri" panose="020F0502020204030204" pitchFamily="34" charset="0"/>
              </a:rPr>
              <a:t>© 2014 Copyright Institute of HeartMath</a:t>
            </a:r>
            <a:endParaRPr lang="en-US" altLang="en-US" sz="1000" baseline="30000">
              <a:solidFill>
                <a:srgbClr val="404040"/>
              </a:solidFill>
              <a:latin typeface="Calibri" panose="020F0502020204030204" pitchFamily="34" charset="0"/>
            </a:endParaRPr>
          </a:p>
        </p:txBody>
      </p:sp>
      <p:pic>
        <p:nvPicPr>
          <p:cNvPr id="1029" name="Picture 5" descr="_IHMlogo_new tagline-2014_4inolyr_300_SR.psd"/>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934200" y="6400800"/>
            <a:ext cx="2133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9" r:id="rId6"/>
    <p:sldLayoutId id="2147485298" r:id="rId7"/>
    <p:sldLayoutId id="2147485300"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video" Target="\Users\annbaldwin\.Trash\Atmospheres%20640x427%2032%20kh%20copy.avi" TargetMode="External"/><Relationship Id="rId1" Type="http://schemas.openxmlformats.org/officeDocument/2006/relationships/video" Target="\_Computer%20projects%20(business)\PPoint%20files%20&amp;%20slide%20art\Education_ppt\QIP%20RE_PowerPoint_7-2010\2%20hr%20PPT_5-28-2010\Atmospheres%20640x427%2032%20kh.avi" TargetMode="Externa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jpeg"/><Relationship Id="rId10" Type="http://schemas.openxmlformats.org/officeDocument/2006/relationships/image" Target="../media/image3.png"/><Relationship Id="rId4" Type="http://schemas.openxmlformats.org/officeDocument/2006/relationships/notesSlide" Target="../notesSlides/notesSlide12.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714375" y="2054225"/>
          <a:ext cx="7693025" cy="36861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6"/>
          <p:cNvSpPr txBox="1">
            <a:spLocks noChangeArrowheads="1"/>
          </p:cNvSpPr>
          <p:nvPr/>
        </p:nvSpPr>
        <p:spPr bwMode="auto">
          <a:xfrm>
            <a:off x="381000" y="914400"/>
            <a:ext cx="2378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a:latin typeface="Calibri" panose="020F0502020204030204" pitchFamily="34" charset="0"/>
                <a:cs typeface="Arial" panose="020B0604020202020204" pitchFamily="34" charset="0"/>
              </a:rPr>
              <a:t>Embraces challenge and improves performance</a:t>
            </a:r>
          </a:p>
        </p:txBody>
      </p:sp>
      <p:sp>
        <p:nvSpPr>
          <p:cNvPr id="5" name="Text Box 17"/>
          <p:cNvSpPr txBox="1">
            <a:spLocks noChangeArrowheads="1"/>
          </p:cNvSpPr>
          <p:nvPr/>
        </p:nvSpPr>
        <p:spPr bwMode="auto">
          <a:xfrm>
            <a:off x="2759075" y="930275"/>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a:latin typeface="Calibri" panose="020F0502020204030204" pitchFamily="34" charset="0"/>
                <a:cs typeface="Arial" panose="020B0604020202020204" pitchFamily="34" charset="0"/>
              </a:rPr>
              <a:t>Period of </a:t>
            </a:r>
          </a:p>
          <a:p>
            <a:pPr algn="ctr" eaLnBrk="1" hangingPunct="1"/>
            <a:r>
              <a:rPr lang="en-US" altLang="en-US" sz="1600" b="1">
                <a:latin typeface="Calibri" panose="020F0502020204030204" pitchFamily="34" charset="0"/>
                <a:cs typeface="Arial" panose="020B0604020202020204" pitchFamily="34" charset="0"/>
              </a:rPr>
              <a:t>maximum efficiency</a:t>
            </a:r>
          </a:p>
        </p:txBody>
      </p:sp>
      <p:sp>
        <p:nvSpPr>
          <p:cNvPr id="6" name="Text Box 18"/>
          <p:cNvSpPr txBox="1">
            <a:spLocks noChangeArrowheads="1"/>
          </p:cNvSpPr>
          <p:nvPr/>
        </p:nvSpPr>
        <p:spPr bwMode="auto">
          <a:xfrm>
            <a:off x="4876800" y="1158875"/>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a:latin typeface="Calibri" panose="020F0502020204030204" pitchFamily="34" charset="0"/>
                <a:cs typeface="Arial" panose="020B0604020202020204" pitchFamily="34" charset="0"/>
              </a:rPr>
              <a:t>Hyper-reactive</a:t>
            </a:r>
          </a:p>
          <a:p>
            <a:pPr algn="ctr" eaLnBrk="1" hangingPunct="1"/>
            <a:r>
              <a:rPr lang="en-US" altLang="en-US" sz="1600" b="1">
                <a:latin typeface="Calibri" panose="020F0502020204030204" pitchFamily="34" charset="0"/>
                <a:cs typeface="Arial" panose="020B0604020202020204" pitchFamily="34" charset="0"/>
              </a:rPr>
              <a:t>stage</a:t>
            </a:r>
          </a:p>
        </p:txBody>
      </p:sp>
      <p:sp>
        <p:nvSpPr>
          <p:cNvPr id="7" name="Text Box 19"/>
          <p:cNvSpPr txBox="1">
            <a:spLocks noChangeArrowheads="1"/>
          </p:cNvSpPr>
          <p:nvPr/>
        </p:nvSpPr>
        <p:spPr bwMode="auto">
          <a:xfrm>
            <a:off x="6416675" y="1158875"/>
            <a:ext cx="2346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a:latin typeface="Calibri" panose="020F0502020204030204" pitchFamily="34" charset="0"/>
                <a:cs typeface="Arial" panose="020B0604020202020204" pitchFamily="34" charset="0"/>
              </a:rPr>
              <a:t>Emotional exhaustion</a:t>
            </a:r>
          </a:p>
          <a:p>
            <a:pPr algn="ctr" eaLnBrk="1" hangingPunct="1"/>
            <a:r>
              <a:rPr lang="en-US" altLang="en-US" sz="1600" b="1">
                <a:latin typeface="Calibri" panose="020F0502020204030204" pitchFamily="34" charset="0"/>
                <a:cs typeface="Arial" panose="020B0604020202020204" pitchFamily="34" charset="0"/>
              </a:rPr>
              <a:t>stage</a:t>
            </a:r>
          </a:p>
        </p:txBody>
      </p:sp>
      <p:sp>
        <p:nvSpPr>
          <p:cNvPr id="9" name="AutoShape 3"/>
          <p:cNvSpPr>
            <a:spLocks/>
          </p:cNvSpPr>
          <p:nvPr/>
        </p:nvSpPr>
        <p:spPr bwMode="auto">
          <a:xfrm rot="5400000">
            <a:off x="2019300" y="1257300"/>
            <a:ext cx="457200" cy="838200"/>
          </a:xfrm>
          <a:prstGeom prst="leftBrace">
            <a:avLst>
              <a:gd name="adj1" fmla="val 26728"/>
              <a:gd name="adj2" fmla="val 51278"/>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 name="Line 5"/>
          <p:cNvSpPr>
            <a:spLocks noChangeShapeType="1"/>
          </p:cNvSpPr>
          <p:nvPr/>
        </p:nvSpPr>
        <p:spPr bwMode="auto">
          <a:xfrm>
            <a:off x="2667000" y="1905000"/>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7"/>
          <p:cNvSpPr>
            <a:spLocks noChangeShapeType="1"/>
          </p:cNvSpPr>
          <p:nvPr/>
        </p:nvSpPr>
        <p:spPr bwMode="auto">
          <a:xfrm>
            <a:off x="2438400" y="1828800"/>
            <a:ext cx="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5105400" y="1905000"/>
            <a:ext cx="6350" cy="5000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4"/>
          <p:cNvSpPr>
            <a:spLocks noChangeShapeType="1"/>
          </p:cNvSpPr>
          <p:nvPr/>
        </p:nvSpPr>
        <p:spPr bwMode="auto">
          <a:xfrm>
            <a:off x="6705600" y="2133600"/>
            <a:ext cx="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5"/>
          <p:cNvSpPr>
            <a:spLocks noChangeShapeType="1"/>
          </p:cNvSpPr>
          <p:nvPr/>
        </p:nvSpPr>
        <p:spPr bwMode="auto">
          <a:xfrm>
            <a:off x="8229600" y="2209800"/>
            <a:ext cx="0" cy="3124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4"/>
          <p:cNvSpPr>
            <a:spLocks noChangeShapeType="1"/>
          </p:cNvSpPr>
          <p:nvPr/>
        </p:nvSpPr>
        <p:spPr bwMode="auto">
          <a:xfrm>
            <a:off x="1828800" y="1828800"/>
            <a:ext cx="0" cy="1517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AutoShape 6"/>
          <p:cNvSpPr>
            <a:spLocks/>
          </p:cNvSpPr>
          <p:nvPr/>
        </p:nvSpPr>
        <p:spPr bwMode="auto">
          <a:xfrm rot="5400000">
            <a:off x="3543300" y="342900"/>
            <a:ext cx="457200" cy="2667000"/>
          </a:xfrm>
          <a:prstGeom prst="leftBrace">
            <a:avLst>
              <a:gd name="adj1" fmla="val 43399"/>
              <a:gd name="adj2" fmla="val 51278"/>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7" name="AutoShape 10"/>
          <p:cNvSpPr>
            <a:spLocks/>
          </p:cNvSpPr>
          <p:nvPr/>
        </p:nvSpPr>
        <p:spPr bwMode="auto">
          <a:xfrm rot="5400000">
            <a:off x="5638800" y="838200"/>
            <a:ext cx="457200" cy="2133600"/>
          </a:xfrm>
          <a:prstGeom prst="leftBrace">
            <a:avLst>
              <a:gd name="adj1" fmla="val 34719"/>
              <a:gd name="adj2" fmla="val 51278"/>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8" name="Line 11"/>
          <p:cNvSpPr>
            <a:spLocks noChangeShapeType="1"/>
          </p:cNvSpPr>
          <p:nvPr/>
        </p:nvSpPr>
        <p:spPr bwMode="auto">
          <a:xfrm>
            <a:off x="4800600" y="2133600"/>
            <a:ext cx="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2"/>
          <p:cNvSpPr>
            <a:spLocks noChangeShapeType="1"/>
          </p:cNvSpPr>
          <p:nvPr/>
        </p:nvSpPr>
        <p:spPr bwMode="auto">
          <a:xfrm>
            <a:off x="6934200" y="2133600"/>
            <a:ext cx="0" cy="1447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AutoShape 13"/>
          <p:cNvSpPr>
            <a:spLocks/>
          </p:cNvSpPr>
          <p:nvPr/>
        </p:nvSpPr>
        <p:spPr bwMode="auto">
          <a:xfrm rot="5400000">
            <a:off x="7239000" y="1219200"/>
            <a:ext cx="457200" cy="1524000"/>
          </a:xfrm>
          <a:prstGeom prst="leftBrace">
            <a:avLst>
              <a:gd name="adj1" fmla="val 27284"/>
              <a:gd name="adj2" fmla="val 51278"/>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0739" name="Freeform 22"/>
          <p:cNvSpPr>
            <a:spLocks/>
          </p:cNvSpPr>
          <p:nvPr/>
        </p:nvSpPr>
        <p:spPr bwMode="auto">
          <a:xfrm>
            <a:off x="5943600" y="4303713"/>
            <a:ext cx="1676400" cy="569912"/>
          </a:xfrm>
          <a:custGeom>
            <a:avLst/>
            <a:gdLst>
              <a:gd name="T0" fmla="*/ 2147483647 w 943"/>
              <a:gd name="T1" fmla="*/ 2147483647 h 311"/>
              <a:gd name="T2" fmla="*/ 2147483647 w 943"/>
              <a:gd name="T3" fmla="*/ 2147483647 h 311"/>
              <a:gd name="T4" fmla="*/ 2147483647 w 943"/>
              <a:gd name="T5" fmla="*/ 0 h 311"/>
              <a:gd name="T6" fmla="*/ 0 60000 65536"/>
              <a:gd name="T7" fmla="*/ 0 60000 65536"/>
              <a:gd name="T8" fmla="*/ 0 60000 65536"/>
              <a:gd name="T9" fmla="*/ 0 w 943"/>
              <a:gd name="T10" fmla="*/ 0 h 311"/>
              <a:gd name="T11" fmla="*/ 943 w 943"/>
              <a:gd name="T12" fmla="*/ 311 h 311"/>
            </a:gdLst>
            <a:ahLst/>
            <a:cxnLst>
              <a:cxn ang="T6">
                <a:pos x="T0" y="T1"/>
              </a:cxn>
              <a:cxn ang="T7">
                <a:pos x="T2" y="T3"/>
              </a:cxn>
              <a:cxn ang="T8">
                <a:pos x="T4" y="T5"/>
              </a:cxn>
            </a:cxnLst>
            <a:rect l="T9" t="T10" r="T11" b="T12"/>
            <a:pathLst>
              <a:path w="943" h="311">
                <a:moveTo>
                  <a:pt x="943" y="311"/>
                </a:moveTo>
                <a:cubicBezTo>
                  <a:pt x="798" y="286"/>
                  <a:pt x="115" y="221"/>
                  <a:pt x="75" y="169"/>
                </a:cubicBezTo>
                <a:cubicBezTo>
                  <a:pt x="0" y="158"/>
                  <a:pt x="574" y="35"/>
                  <a:pt x="705"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0740" name="Text Box 23"/>
          <p:cNvSpPr txBox="1">
            <a:spLocks noChangeArrowheads="1"/>
          </p:cNvSpPr>
          <p:nvPr/>
        </p:nvSpPr>
        <p:spPr bwMode="auto">
          <a:xfrm>
            <a:off x="4953000" y="4379913"/>
            <a:ext cx="1600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u="sng">
                <a:solidFill>
                  <a:srgbClr val="FF0000"/>
                </a:solidFill>
                <a:latin typeface="Calibri" panose="020F0502020204030204" pitchFamily="34" charset="0"/>
                <a:cs typeface="Arial" panose="020B0604020202020204" pitchFamily="34" charset="0"/>
              </a:rPr>
              <a:t>Breakdown</a:t>
            </a:r>
          </a:p>
          <a:p>
            <a:pPr eaLnBrk="1" hangingPunct="1"/>
            <a:endParaRPr lang="en-US" altLang="en-US" sz="1600" b="1">
              <a:solidFill>
                <a:srgbClr val="000090"/>
              </a:solidFill>
              <a:latin typeface="Calibri" panose="020F0502020204030204" pitchFamily="34" charset="0"/>
              <a:cs typeface="Arial" panose="020B0604020202020204" pitchFamily="34" charset="0"/>
            </a:endParaRPr>
          </a:p>
          <a:p>
            <a:pPr algn="ctr" eaLnBrk="1" hangingPunct="1"/>
            <a:endParaRPr lang="en-US" altLang="en-US" sz="1600" b="1">
              <a:solidFill>
                <a:schemeClr val="accent2"/>
              </a:solidFill>
              <a:latin typeface="Calibri" panose="020F0502020204030204" pitchFamily="34" charset="0"/>
              <a:cs typeface="Arial" panose="020B0604020202020204" pitchFamily="34" charset="0"/>
            </a:endParaRPr>
          </a:p>
        </p:txBody>
      </p:sp>
      <p:sp>
        <p:nvSpPr>
          <p:cNvPr id="23" name="Pentagon 22"/>
          <p:cNvSpPr/>
          <p:nvPr/>
        </p:nvSpPr>
        <p:spPr>
          <a:xfrm>
            <a:off x="2895600" y="5638800"/>
            <a:ext cx="3200400" cy="304800"/>
          </a:xfrm>
          <a:prstGeom prst="homePlate">
            <a:avLst/>
          </a:prstGeom>
          <a:solidFill>
            <a:srgbClr val="16267E"/>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b="1">
                <a:solidFill>
                  <a:srgbClr val="FFFEC9"/>
                </a:solidFill>
                <a:latin typeface="Calibri" panose="020F0502020204030204" pitchFamily="34" charset="0"/>
              </a:rPr>
              <a:t>Time (Days)</a:t>
            </a:r>
          </a:p>
        </p:txBody>
      </p:sp>
      <p:sp>
        <p:nvSpPr>
          <p:cNvPr id="24" name="Freeform 27"/>
          <p:cNvSpPr>
            <a:spLocks/>
          </p:cNvSpPr>
          <p:nvPr/>
        </p:nvSpPr>
        <p:spPr bwMode="auto">
          <a:xfrm>
            <a:off x="1371600" y="2133600"/>
            <a:ext cx="6913563" cy="2457450"/>
          </a:xfrm>
          <a:custGeom>
            <a:avLst/>
            <a:gdLst>
              <a:gd name="T0" fmla="*/ 0 w 4355"/>
              <a:gd name="T1" fmla="*/ 2147483647 h 1548"/>
              <a:gd name="T2" fmla="*/ 2147483647 w 4355"/>
              <a:gd name="T3" fmla="*/ 2147483647 h 1548"/>
              <a:gd name="T4" fmla="*/ 2147483647 w 4355"/>
              <a:gd name="T5" fmla="*/ 2147483647 h 1548"/>
              <a:gd name="T6" fmla="*/ 2147483647 w 4355"/>
              <a:gd name="T7" fmla="*/ 2147483647 h 1548"/>
              <a:gd name="T8" fmla="*/ 2147483647 w 4355"/>
              <a:gd name="T9" fmla="*/ 2147483647 h 1548"/>
              <a:gd name="T10" fmla="*/ 2147483647 w 4355"/>
              <a:gd name="T11" fmla="*/ 2147483647 h 1548"/>
              <a:gd name="T12" fmla="*/ 2147483647 w 4355"/>
              <a:gd name="T13" fmla="*/ 2147483647 h 1548"/>
              <a:gd name="T14" fmla="*/ 2147483647 w 4355"/>
              <a:gd name="T15" fmla="*/ 2147483647 h 1548"/>
              <a:gd name="T16" fmla="*/ 2147483647 w 4355"/>
              <a:gd name="T17" fmla="*/ 2147483647 h 1548"/>
              <a:gd name="T18" fmla="*/ 2147483647 w 4355"/>
              <a:gd name="T19" fmla="*/ 2147483647 h 1548"/>
              <a:gd name="T20" fmla="*/ 2147483647 w 4355"/>
              <a:gd name="T21" fmla="*/ 2147483647 h 1548"/>
              <a:gd name="T22" fmla="*/ 2147483647 w 4355"/>
              <a:gd name="T23" fmla="*/ 2147483647 h 15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55"/>
              <a:gd name="T37" fmla="*/ 0 h 1548"/>
              <a:gd name="T38" fmla="*/ 4355 w 4355"/>
              <a:gd name="T39" fmla="*/ 1548 h 15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55" h="1548">
                <a:moveTo>
                  <a:pt x="0" y="1548"/>
                </a:moveTo>
                <a:cubicBezTo>
                  <a:pt x="108" y="1312"/>
                  <a:pt x="216" y="1076"/>
                  <a:pt x="336" y="876"/>
                </a:cubicBezTo>
                <a:cubicBezTo>
                  <a:pt x="456" y="676"/>
                  <a:pt x="577" y="482"/>
                  <a:pt x="720" y="348"/>
                </a:cubicBezTo>
                <a:cubicBezTo>
                  <a:pt x="863" y="214"/>
                  <a:pt x="1024" y="128"/>
                  <a:pt x="1194" y="70"/>
                </a:cubicBezTo>
                <a:cubicBezTo>
                  <a:pt x="1364" y="12"/>
                  <a:pt x="1529" y="4"/>
                  <a:pt x="1738" y="2"/>
                </a:cubicBezTo>
                <a:cubicBezTo>
                  <a:pt x="1947" y="0"/>
                  <a:pt x="2258" y="35"/>
                  <a:pt x="2446" y="58"/>
                </a:cubicBezTo>
                <a:cubicBezTo>
                  <a:pt x="2634" y="81"/>
                  <a:pt x="2744" y="111"/>
                  <a:pt x="2865" y="139"/>
                </a:cubicBezTo>
                <a:cubicBezTo>
                  <a:pt x="2986" y="167"/>
                  <a:pt x="3073" y="196"/>
                  <a:pt x="3172" y="227"/>
                </a:cubicBezTo>
                <a:cubicBezTo>
                  <a:pt x="3271" y="258"/>
                  <a:pt x="3364" y="290"/>
                  <a:pt x="3460" y="327"/>
                </a:cubicBezTo>
                <a:cubicBezTo>
                  <a:pt x="3556" y="364"/>
                  <a:pt x="3652" y="408"/>
                  <a:pt x="3748" y="446"/>
                </a:cubicBezTo>
                <a:cubicBezTo>
                  <a:pt x="3844" y="484"/>
                  <a:pt x="3935" y="517"/>
                  <a:pt x="4036" y="553"/>
                </a:cubicBezTo>
                <a:cubicBezTo>
                  <a:pt x="4137" y="589"/>
                  <a:pt x="4289" y="642"/>
                  <a:pt x="4355" y="665"/>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0743" name="TextBox 2"/>
          <p:cNvSpPr txBox="1">
            <a:spLocks noChangeArrowheads="1"/>
          </p:cNvSpPr>
          <p:nvPr/>
        </p:nvSpPr>
        <p:spPr bwMode="auto">
          <a:xfrm>
            <a:off x="0" y="152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rgbClr val="921118"/>
                </a:solidFill>
                <a:latin typeface="Calibri" panose="020F0502020204030204" pitchFamily="34" charset="0"/>
              </a:rPr>
              <a:t>Stress, Resilience and Performance</a:t>
            </a:r>
            <a:r>
              <a:rPr lang="en-US" altLang="en-US" sz="3200">
                <a:solidFill>
                  <a:srgbClr val="921118"/>
                </a:solidFill>
              </a:rPr>
              <a:t> </a:t>
            </a:r>
          </a:p>
        </p:txBody>
      </p:sp>
      <p:sp>
        <p:nvSpPr>
          <p:cNvPr id="35" name="Rectangle 34"/>
          <p:cNvSpPr>
            <a:spLocks noChangeArrowheads="1"/>
          </p:cNvSpPr>
          <p:nvPr/>
        </p:nvSpPr>
        <p:spPr bwMode="auto">
          <a:xfrm>
            <a:off x="304800" y="762000"/>
            <a:ext cx="8534400" cy="93663"/>
          </a:xfrm>
          <a:prstGeom prst="rect">
            <a:avLst/>
          </a:prstGeom>
          <a:solidFill>
            <a:srgbClr val="335075"/>
          </a:solidFill>
          <a:ln>
            <a:noFill/>
          </a:ln>
          <a:effectLst>
            <a:outerShdw blurRad="40000" dist="38100" dir="5400000" rotWithShape="0">
              <a:srgbClr val="808080">
                <a:alpha val="17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rgbClr val="7B0625"/>
              </a:solidFill>
              <a:latin typeface="Century Gothic" panose="020B0502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12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9"/>
          <p:cNvGrpSpPr>
            <a:grpSpLocks/>
          </p:cNvGrpSpPr>
          <p:nvPr/>
        </p:nvGrpSpPr>
        <p:grpSpPr bwMode="auto">
          <a:xfrm>
            <a:off x="0" y="0"/>
            <a:ext cx="9144000" cy="6858000"/>
            <a:chOff x="1" y="0"/>
            <a:chExt cx="9144000" cy="6858000"/>
          </a:xfrm>
        </p:grpSpPr>
        <p:pic>
          <p:nvPicPr>
            <p:cNvPr id="34827" name="Picture 10" descr="_HMCTP_background full slide-2_colors_10x7.5_120_10-24-201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1" descr="IHMlogo_newtagline_nolyr_4in_300dpi_SR.psd"/>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92120" y="6401086"/>
              <a:ext cx="1999480" cy="3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2" descr="HM Logo_newcolor_nolyr_3&quot;.psd"/>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4300" y="6172200"/>
              <a:ext cx="12192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19" name="Atmospheres%20640x427%2032%20kh.avi" descr="/_Computer projects (business)/_HM DeStressProgrm ppt_609/_HM Destress Program/Atmospheres 640x427 32 kh.avi">
            <a:hlinkClick r:id="" action="ppaction://media"/>
          </p:cNvPr>
          <p:cNvPicPr>
            <a:picLocks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Date Placeholder 3"/>
          <p:cNvSpPr txBox="1">
            <a:spLocks/>
          </p:cNvSpPr>
          <p:nvPr/>
        </p:nvSpPr>
        <p:spPr bwMode="auto">
          <a:xfrm>
            <a:off x="63500" y="65405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rgbClr val="404040"/>
                </a:solidFill>
                <a:latin typeface="Calibri" panose="020F0502020204030204" pitchFamily="34" charset="0"/>
              </a:rPr>
              <a:t>© 2014 Copyright Institute of HeartMath</a:t>
            </a:r>
            <a:endParaRPr lang="en-US" altLang="en-US" sz="1000" baseline="30000">
              <a:solidFill>
                <a:srgbClr val="404040"/>
              </a:solidFill>
              <a:latin typeface="Calibri" panose="020F0502020204030204" pitchFamily="34" charset="0"/>
            </a:endParaRPr>
          </a:p>
        </p:txBody>
      </p:sp>
      <p:grpSp>
        <p:nvGrpSpPr>
          <p:cNvPr id="34821" name="Group 135"/>
          <p:cNvGrpSpPr>
            <a:grpSpLocks/>
          </p:cNvGrpSpPr>
          <p:nvPr/>
        </p:nvGrpSpPr>
        <p:grpSpPr bwMode="auto">
          <a:xfrm>
            <a:off x="22225" y="5135563"/>
            <a:ext cx="9144000" cy="1722437"/>
            <a:chOff x="0" y="5135563"/>
            <a:chExt cx="9144000" cy="1722437"/>
          </a:xfrm>
        </p:grpSpPr>
        <p:pic>
          <p:nvPicPr>
            <p:cNvPr id="34824" name="Picture 13" descr="_HMCTP_bottom bar_colors_10x7.5nolyr_120_10-24-2013.psd"/>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5135563"/>
              <a:ext cx="91440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2" descr="HM Logo_newcolor_nolyr_3&quot;.psd"/>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4299" y="6172200"/>
              <a:ext cx="12192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5" descr="_IHMlogo_new tagline-2014_4inolyr_300_SR.psd"/>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34200" y="6400800"/>
              <a:ext cx="2133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2" name="Date Placeholder 3"/>
          <p:cNvSpPr txBox="1">
            <a:spLocks/>
          </p:cNvSpPr>
          <p:nvPr/>
        </p:nvSpPr>
        <p:spPr bwMode="auto">
          <a:xfrm>
            <a:off x="85725" y="65405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rgbClr val="404040"/>
                </a:solidFill>
                <a:latin typeface="Calibri" panose="020F0502020204030204" pitchFamily="34" charset="0"/>
              </a:rPr>
              <a:t>© 2014 Copyright Institute of HeartMath</a:t>
            </a:r>
            <a:endParaRPr lang="en-US" altLang="en-US" sz="1000" baseline="30000">
              <a:solidFill>
                <a:srgbClr val="404040"/>
              </a:solidFill>
              <a:latin typeface="Calibri" panose="020F0502020204030204" pitchFamily="34" charset="0"/>
            </a:endParaRPr>
          </a:p>
        </p:txBody>
      </p:sp>
      <p:pic>
        <p:nvPicPr>
          <p:cNvPr id="34823" name="Atmospheres 640x427 32 kh copy.avi" descr="/Users/annbaldwin/.Trash/Atmospheres 640x427 32 kh copy.avi">
            <a:hlinkClick r:id="" action="ppaction://media"/>
          </p:cNvPr>
          <p:cNvPicPr>
            <a:picLocks noChangeAspect="1" noChangeArrowheads="1"/>
          </p:cNvPicPr>
          <p:nvPr>
            <a:videoFile r:link="rId2"/>
          </p:nvPr>
        </p:nvPicPr>
        <p:blipFill>
          <a:blip r:embed="rId11">
            <a:extLst>
              <a:ext uri="{28A0092B-C50C-407E-A947-70E740481C1C}">
                <a14:useLocalDpi xmlns:a14="http://schemas.microsoft.com/office/drawing/2010/main" val="0"/>
              </a:ext>
            </a:extLst>
          </a:blip>
          <a:srcRect/>
          <a:stretch>
            <a:fillRect/>
          </a:stretch>
        </p:blipFill>
        <p:spPr bwMode="auto">
          <a:xfrm>
            <a:off x="508000" y="717550"/>
            <a:ext cx="81280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0583" fill="hold"/>
                                        <p:tgtEl>
                                          <p:spTgt spid="348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4819"/>
                </p:tgtEl>
              </p:cMediaNode>
            </p:video>
            <p:seq concurrent="1" nextAc="seek">
              <p:cTn id="8" restart="whenNotActive" fill="hold" evtFilter="cancelBubble" nodeType="interactiveSeq">
                <p:stCondLst>
                  <p:cond evt="onClick" delay="0">
                    <p:tgtEl>
                      <p:spTgt spid="3481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4819"/>
                                        </p:tgtEl>
                                      </p:cBhvr>
                                    </p:cmd>
                                  </p:childTnLst>
                                </p:cTn>
                              </p:par>
                            </p:childTnLst>
                          </p:cTn>
                        </p:par>
                      </p:childTnLst>
                    </p:cTn>
                  </p:par>
                </p:childTnLst>
              </p:cTn>
              <p:nextCondLst>
                <p:cond evt="onClick" delay="0">
                  <p:tgtEl>
                    <p:spTgt spid="34819"/>
                  </p:tgtEl>
                </p:cond>
              </p:nextCondLst>
            </p:seq>
            <p:seq concurrent="1" nextAc="seek">
              <p:cTn id="13" restart="whenNotActive" fill="hold" evtFilter="cancelBubble" nodeType="interactiveSeq">
                <p:stCondLst>
                  <p:cond evt="onClick" delay="0">
                    <p:tgtEl>
                      <p:spTgt spid="3482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34823"/>
                                        </p:tgtEl>
                                      </p:cBhvr>
                                    </p:cmd>
                                  </p:childTnLst>
                                </p:cTn>
                              </p:par>
                            </p:childTnLst>
                          </p:cTn>
                        </p:par>
                      </p:childTnLst>
                    </p:cTn>
                  </p:par>
                </p:childTnLst>
              </p:cTn>
              <p:nextCondLst>
                <p:cond evt="onClick" delay="0">
                  <p:tgtEl>
                    <p:spTgt spid="34823"/>
                  </p:tgtEl>
                </p:cond>
              </p:nextCondLst>
            </p:seq>
            <p:video>
              <p:cMediaNode>
                <p:cTn id="18" fill="hold" display="0">
                  <p:stCondLst>
                    <p:cond delay="indefinite"/>
                  </p:stCondLst>
                  <p:endCondLst>
                    <p:cond evt="onNext" delay="0">
                      <p:tgtEl>
                        <p:sldTgt/>
                      </p:tgtEl>
                    </p:cond>
                    <p:cond evt="onPrev" delay="0">
                      <p:tgtEl>
                        <p:sldTgt/>
                      </p:tgtEl>
                    </p:cond>
                  </p:endCondLst>
                </p:cTn>
                <p:tgtEl>
                  <p:spTgt spid="3482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14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15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16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17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43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Depletion to Renewal_color slide_10in_160_201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15"/>
          <p:cNvGrpSpPr>
            <a:grpSpLocks/>
          </p:cNvGrpSpPr>
          <p:nvPr/>
        </p:nvGrpSpPr>
        <p:grpSpPr bwMode="auto">
          <a:xfrm>
            <a:off x="152400" y="6019800"/>
            <a:ext cx="698500" cy="685800"/>
            <a:chOff x="1066800" y="6019800"/>
            <a:chExt cx="698218" cy="685800"/>
          </a:xfrm>
        </p:grpSpPr>
        <p:pic>
          <p:nvPicPr>
            <p:cNvPr id="47108" name="Picture 16" descr="blue button_nolyr.psd"/>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6096000"/>
              <a:ext cx="62179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1" descr="C:\Documents and Settings\CBishop\Local Settings\Temporary Internet Files\Content.IE5\NHKME77O\MC900237453[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0" y="6019800"/>
              <a:ext cx="622018" cy="45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18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2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9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20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21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22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bwMode="auto">
          <a:xfrm>
            <a:off x="914400" y="533400"/>
            <a:ext cx="7315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solidFill>
                  <a:srgbClr val="A50021"/>
                </a:solidFill>
                <a:latin typeface="Arial" panose="020B0604020202020204" pitchFamily="34" charset="0"/>
              </a:rPr>
              <a:t>How Does Heart-Focused Breathing Affect Your Heart Rhythm?</a:t>
            </a:r>
            <a:r>
              <a:rPr lang="en-US" altLang="en-US" sz="3800" smtClean="0">
                <a:solidFill>
                  <a:srgbClr val="00FFFF"/>
                </a:solidFill>
              </a:rPr>
              <a:t/>
            </a:r>
            <a:br>
              <a:rPr lang="en-US" altLang="en-US" sz="3800" smtClean="0">
                <a:solidFill>
                  <a:srgbClr val="00FFFF"/>
                </a:solidFill>
              </a:rPr>
            </a:br>
            <a:r>
              <a:rPr lang="en-US" altLang="en-US" sz="3800" smtClean="0">
                <a:solidFill>
                  <a:srgbClr val="00FFFF"/>
                </a:solidFill>
              </a:rPr>
              <a:t/>
            </a:r>
            <a:br>
              <a:rPr lang="en-US" altLang="en-US" sz="3800" smtClean="0">
                <a:solidFill>
                  <a:srgbClr val="00FFFF"/>
                </a:solidFill>
              </a:rPr>
            </a:br>
            <a:r>
              <a:rPr lang="en-US" altLang="en-US" sz="3200" smtClean="0">
                <a:latin typeface="Arial" panose="020B0604020202020204" pitchFamily="34" charset="0"/>
              </a:rPr>
              <a:t>With slow, deep breathing….</a:t>
            </a:r>
          </a:p>
        </p:txBody>
      </p:sp>
      <p:sp>
        <p:nvSpPr>
          <p:cNvPr id="480259" name="Rectangle 3"/>
          <p:cNvSpPr>
            <a:spLocks noGrp="1" noChangeArrowheads="1"/>
          </p:cNvSpPr>
          <p:nvPr>
            <p:ph type="body" idx="4294967295"/>
          </p:nvPr>
        </p:nvSpPr>
        <p:spPr>
          <a:xfrm>
            <a:off x="914400" y="2819400"/>
            <a:ext cx="7543800" cy="3657600"/>
          </a:xfrm>
          <a:prstGeom prst="rect">
            <a:avLst/>
          </a:prstGeom>
        </p:spPr>
        <p:txBody>
          <a:bodyPr/>
          <a:lstStyle/>
          <a:p>
            <a:r>
              <a:rPr lang="en-US" altLang="en-US" smtClean="0">
                <a:solidFill>
                  <a:schemeClr val="tx2"/>
                </a:solidFill>
                <a:latin typeface="Arial" panose="020B0604020202020204" pitchFamily="34" charset="0"/>
              </a:rPr>
              <a:t>Inspiration:  heart beats faster</a:t>
            </a:r>
          </a:p>
          <a:p>
            <a:pPr>
              <a:buFontTx/>
              <a:buNone/>
            </a:pPr>
            <a:r>
              <a:rPr lang="en-US" altLang="en-US" smtClean="0">
                <a:solidFill>
                  <a:schemeClr val="tx2"/>
                </a:solidFill>
                <a:latin typeface="Arial" panose="020B0604020202020204" pitchFamily="34" charset="0"/>
              </a:rPr>
              <a:t>			      (sympathetic activation)</a:t>
            </a:r>
          </a:p>
          <a:p>
            <a:r>
              <a:rPr lang="en-US" altLang="en-US" smtClean="0">
                <a:solidFill>
                  <a:schemeClr val="tx2"/>
                </a:solidFill>
                <a:latin typeface="Arial" panose="020B0604020202020204" pitchFamily="34" charset="0"/>
              </a:rPr>
              <a:t>Expiration:  heart beats slower</a:t>
            </a:r>
          </a:p>
          <a:p>
            <a:pPr>
              <a:buFontTx/>
              <a:buNone/>
            </a:pPr>
            <a:r>
              <a:rPr lang="en-US" altLang="en-US" smtClean="0">
                <a:solidFill>
                  <a:schemeClr val="tx2"/>
                </a:solidFill>
                <a:latin typeface="Arial" panose="020B0604020202020204" pitchFamily="34" charset="0"/>
              </a:rPr>
              <a:t>			     (parasympathetic activation)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bwMode="auto">
          <a:xfrm>
            <a:off x="914400" y="228600"/>
            <a:ext cx="73152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smtClean="0">
                <a:solidFill>
                  <a:srgbClr val="800000"/>
                </a:solidFill>
                <a:latin typeface="Arial" panose="020B0604020202020204" pitchFamily="34" charset="0"/>
              </a:rPr>
              <a:t>Respiratory Sinus Arrhythmia</a:t>
            </a:r>
          </a:p>
        </p:txBody>
      </p:sp>
      <p:pic>
        <p:nvPicPr>
          <p:cNvPr id="614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914400"/>
            <a:ext cx="8507413"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can_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429125"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491" name="TextBox 2"/>
          <p:cNvSpPr txBox="1">
            <a:spLocks noChangeArrowheads="1"/>
          </p:cNvSpPr>
          <p:nvPr/>
        </p:nvSpPr>
        <p:spPr bwMode="auto">
          <a:xfrm>
            <a:off x="4632325" y="1676400"/>
            <a:ext cx="4511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t>Physiological Mechanisms of</a:t>
            </a:r>
          </a:p>
          <a:p>
            <a:pPr algn="ctr" eaLnBrk="1" hangingPunct="1"/>
            <a:r>
              <a:rPr lang="en-US" altLang="en-US"/>
              <a:t>of Respiratory Sinus Arrhythmia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7924800" cy="700563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647700" indent="-457200"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effectLst>
                  <a:outerShdw blurRad="38100" dist="38100" dir="2700000" algn="tl">
                    <a:srgbClr val="C0C0C0"/>
                  </a:outerShdw>
                </a:effectLst>
              </a:rPr>
              <a:t>Mechanisms for Respiratory Sinus Arrhythmia</a:t>
            </a:r>
          </a:p>
          <a:p>
            <a:pPr eaLnBrk="1" hangingPunct="1">
              <a:buFont typeface="Arial" panose="020B0604020202020204" pitchFamily="34" charset="0"/>
              <a:buChar char="•"/>
            </a:pPr>
            <a:r>
              <a:rPr lang="en-US" altLang="en-US" sz="3200"/>
              <a:t> </a:t>
            </a:r>
            <a:r>
              <a:rPr lang="en-US" altLang="en-US">
                <a:effectLst>
                  <a:outerShdw blurRad="38100" dist="38100" dir="2700000" algn="tl">
                    <a:srgbClr val="C0C0C0"/>
                  </a:outerShdw>
                </a:effectLst>
              </a:rPr>
              <a:t>Inspiration reduces intrathoracic pressure leading to increased venous return.</a:t>
            </a:r>
          </a:p>
          <a:p>
            <a:pPr eaLnBrk="1" hangingPunct="1"/>
            <a:endParaRPr lang="en-US" altLang="en-US">
              <a:effectLst>
                <a:outerShdw blurRad="38100" dist="38100" dir="2700000" algn="tl">
                  <a:srgbClr val="C0C0C0"/>
                </a:outerShdw>
              </a:effectLst>
            </a:endParaRPr>
          </a:p>
          <a:p>
            <a:pPr eaLnBrk="1" hangingPunct="1">
              <a:buSzPct val="130000"/>
              <a:buFont typeface="Arial" panose="020B0604020202020204" pitchFamily="34" charset="0"/>
              <a:buChar char="•"/>
            </a:pPr>
            <a:r>
              <a:rPr lang="en-US" altLang="en-US">
                <a:effectLst>
                  <a:outerShdw blurRad="38100" dist="38100" dir="2700000" algn="tl">
                    <a:srgbClr val="C0C0C0"/>
                  </a:outerShdw>
                </a:effectLst>
              </a:rPr>
              <a:t> Right atrium stretches.</a:t>
            </a:r>
          </a:p>
          <a:p>
            <a:pPr eaLnBrk="1" hangingPunct="1">
              <a:buSzPct val="130000"/>
            </a:pPr>
            <a:endParaRPr lang="en-US" altLang="en-US">
              <a:effectLst>
                <a:outerShdw blurRad="38100" dist="38100" dir="2700000" algn="tl">
                  <a:srgbClr val="C0C0C0"/>
                </a:outerShdw>
              </a:effectLst>
            </a:endParaRPr>
          </a:p>
          <a:p>
            <a:pPr eaLnBrk="1" hangingPunct="1">
              <a:buSzPct val="130000"/>
              <a:buFont typeface="Arial" panose="020B0604020202020204" pitchFamily="34" charset="0"/>
              <a:buChar char="•"/>
            </a:pPr>
            <a:r>
              <a:rPr lang="en-US" altLang="en-US">
                <a:effectLst>
                  <a:outerShdw blurRad="38100" dist="38100" dir="2700000" algn="tl">
                    <a:srgbClr val="C0C0C0"/>
                  </a:outerShdw>
                </a:effectLst>
                <a:cs typeface="Times New Roman" panose="02020603050405020304" pitchFamily="18" charset="0"/>
                <a:sym typeface="Webdings" panose="05030102010509060703" pitchFamily="18" charset="2"/>
              </a:rPr>
              <a:t> Impulses from the right atrial receptors produce the “Bainbridge reflex”:</a:t>
            </a:r>
          </a:p>
          <a:p>
            <a:pPr lvl="1" eaLnBrk="1" hangingPunct="1">
              <a:buSzPct val="85000"/>
            </a:pPr>
            <a:r>
              <a:rPr lang="en-US" altLang="en-US">
                <a:effectLst>
                  <a:outerShdw blurRad="38100" dist="38100" dir="2700000" algn="tl">
                    <a:srgbClr val="C0C0C0"/>
                  </a:outerShdw>
                </a:effectLst>
                <a:cs typeface="Times New Roman" panose="02020603050405020304" pitchFamily="18" charset="0"/>
                <a:sym typeface="Webdings" panose="05030102010509060703" pitchFamily="18" charset="2"/>
              </a:rPr>
              <a:t>	-</a:t>
            </a:r>
            <a:r>
              <a:rPr lang="en-US" altLang="en-US" sz="2000">
                <a:effectLst>
                  <a:outerShdw blurRad="38100" dist="38100" dir="2700000" algn="tl">
                    <a:srgbClr val="C0C0C0"/>
                  </a:outerShdw>
                </a:effectLst>
                <a:cs typeface="Times New Roman" panose="02020603050405020304" pitchFamily="18" charset="0"/>
                <a:sym typeface="Webdings" panose="05030102010509060703" pitchFamily="18" charset="2"/>
              </a:rPr>
              <a:t>Increased right atrial pressure </a:t>
            </a:r>
            <a:r>
              <a:rPr lang="en-US" altLang="en-US" sz="2000">
                <a:effectLst>
                  <a:outerShdw blurRad="38100" dist="38100" dir="2700000" algn="tl">
                    <a:srgbClr val="C0C0C0"/>
                  </a:outerShdw>
                </a:effectLst>
                <a:cs typeface="Times New Roman" panose="02020603050405020304" pitchFamily="18" charset="0"/>
                <a:sym typeface="Symbol" panose="05050102010706020507" pitchFamily="18" charset="2"/>
              </a:rPr>
              <a:t></a:t>
            </a:r>
            <a:r>
              <a:rPr lang="en-US" altLang="en-US" sz="2000">
                <a:effectLst>
                  <a:outerShdw blurRad="38100" dist="38100" dir="2700000" algn="tl">
                    <a:srgbClr val="C0C0C0"/>
                  </a:outerShdw>
                </a:effectLst>
                <a:cs typeface="Times New Roman" panose="02020603050405020304" pitchFamily="18" charset="0"/>
                <a:sym typeface="Webdings" panose="05030102010509060703" pitchFamily="18" charset="2"/>
              </a:rPr>
              <a:t> stimulation of stretch receptors (=volume receptors) in the atrial wall</a:t>
            </a:r>
          </a:p>
          <a:p>
            <a:pPr lvl="1" eaLnBrk="1" hangingPunct="1">
              <a:buSzPct val="85000"/>
            </a:pPr>
            <a:r>
              <a:rPr lang="en-US" altLang="en-US" sz="2000">
                <a:effectLst>
                  <a:outerShdw blurRad="38100" dist="38100" dir="2700000" algn="tl">
                    <a:srgbClr val="C0C0C0"/>
                  </a:outerShdw>
                </a:effectLst>
                <a:cs typeface="Times New Roman" panose="02020603050405020304" pitchFamily="18" charset="0"/>
                <a:sym typeface="Webdings" panose="05030102010509060703" pitchFamily="18" charset="2"/>
              </a:rPr>
              <a:t>	-Produces discharge of impulses along afferent vagal fibers to the medulla oblongata</a:t>
            </a:r>
          </a:p>
          <a:p>
            <a:pPr lvl="1" eaLnBrk="1" hangingPunct="1">
              <a:buSzPct val="85000"/>
            </a:pPr>
            <a:r>
              <a:rPr lang="en-US" altLang="en-US" sz="2000">
                <a:effectLst>
                  <a:outerShdw blurRad="38100" dist="38100" dir="2700000" algn="tl">
                    <a:srgbClr val="C0C0C0"/>
                  </a:outerShdw>
                </a:effectLst>
                <a:cs typeface="Times New Roman" panose="02020603050405020304" pitchFamily="18" charset="0"/>
                <a:sym typeface="Webdings" panose="05030102010509060703" pitchFamily="18" charset="2"/>
              </a:rPr>
              <a:t>	- Leads to stimulation of the vasomotor centre</a:t>
            </a:r>
          </a:p>
          <a:p>
            <a:pPr lvl="1" eaLnBrk="1" hangingPunct="1">
              <a:buSzPct val="85000"/>
            </a:pPr>
            <a:r>
              <a:rPr lang="en-US" altLang="en-US" sz="2000">
                <a:effectLst>
                  <a:outerShdw blurRad="38100" dist="38100" dir="2700000" algn="tl">
                    <a:srgbClr val="C0C0C0"/>
                  </a:outerShdw>
                </a:effectLst>
                <a:cs typeface="Times New Roman" panose="02020603050405020304" pitchFamily="18" charset="0"/>
                <a:sym typeface="Webdings" panose="05030102010509060703" pitchFamily="18" charset="2"/>
              </a:rPr>
              <a:t>	 </a:t>
            </a:r>
            <a:r>
              <a:rPr lang="en-US" altLang="en-US" sz="2000">
                <a:effectLst>
                  <a:outerShdw blurRad="38100" dist="38100" dir="2700000" algn="tl">
                    <a:srgbClr val="C0C0C0"/>
                  </a:outerShdw>
                </a:effectLst>
                <a:cs typeface="Times New Roman" panose="02020603050405020304" pitchFamily="18" charset="0"/>
                <a:sym typeface="Symbol" panose="05050102010706020507" pitchFamily="18" charset="2"/>
              </a:rPr>
              <a:t> </a:t>
            </a:r>
            <a:r>
              <a:rPr lang="en-US" altLang="en-US" sz="2000">
                <a:effectLst>
                  <a:outerShdw blurRad="38100" dist="38100" dir="2700000" algn="tl">
                    <a:srgbClr val="C0C0C0"/>
                  </a:outerShdw>
                </a:effectLst>
                <a:cs typeface="Times New Roman" panose="02020603050405020304" pitchFamily="18" charset="0"/>
                <a:sym typeface="Webdings" panose="05030102010509060703" pitchFamily="18" charset="2"/>
              </a:rPr>
              <a:t>efferent impulses along the sympathetic nerves to the heart </a:t>
            </a:r>
            <a:r>
              <a:rPr lang="en-US" altLang="en-US" sz="2000">
                <a:effectLst>
                  <a:outerShdw blurRad="38100" dist="38100" dir="2700000" algn="tl">
                    <a:srgbClr val="C0C0C0"/>
                  </a:outerShdw>
                </a:effectLst>
                <a:cs typeface="Times New Roman" panose="02020603050405020304" pitchFamily="18" charset="0"/>
                <a:sym typeface="Symbol" panose="05050102010706020507" pitchFamily="18" charset="2"/>
              </a:rPr>
              <a:t></a:t>
            </a:r>
            <a:r>
              <a:rPr lang="en-US" altLang="en-US" sz="2000">
                <a:effectLst>
                  <a:outerShdw blurRad="38100" dist="38100" dir="2700000" algn="tl">
                    <a:srgbClr val="C0C0C0"/>
                  </a:outerShdw>
                </a:effectLst>
                <a:cs typeface="Times New Roman" panose="02020603050405020304" pitchFamily="18" charset="0"/>
                <a:sym typeface="Webdings" panose="05030102010509060703" pitchFamily="18" charset="2"/>
              </a:rPr>
              <a:t> increase of heart rate.</a:t>
            </a:r>
          </a:p>
          <a:p>
            <a:pPr eaLnBrk="1" hangingPunct="1">
              <a:buFont typeface="Arial" panose="020B0604020202020204" pitchFamily="34" charset="0"/>
              <a:buChar char="•"/>
            </a:pPr>
            <a:endParaRPr lang="en-US" altLang="en-US"/>
          </a:p>
          <a:p>
            <a:pPr eaLnBrk="1" hangingPunct="1"/>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04800" y="304800"/>
            <a:ext cx="8458200" cy="5908675"/>
          </a:xfrm>
          <a:prstGeom prst="rect">
            <a:avLst/>
          </a:prstGeom>
          <a:noFill/>
          <a:ln w="9525">
            <a:noFill/>
            <a:miter lim="800000"/>
            <a:headEnd/>
            <a:tailEnd/>
          </a:ln>
        </p:spPr>
        <p:txBody>
          <a:bodyPr>
            <a:spAutoFit/>
          </a:bodyPr>
          <a:lstStyle>
            <a:lvl1pPr marL="24161750" indent="-24161750" eaLnBrk="0" hangingPunct="0">
              <a:tabLst>
                <a:tab pos="1138238" algn="l"/>
              </a:tabLst>
              <a:defRPr sz="2400">
                <a:solidFill>
                  <a:schemeClr val="tx1"/>
                </a:solidFill>
                <a:latin typeface="Arial" panose="020B0604020202020204" pitchFamily="34" charset="0"/>
                <a:ea typeface="MS PGothic" panose="020B0600070205080204" pitchFamily="34" charset="-128"/>
              </a:defRPr>
            </a:lvl1pPr>
            <a:lvl2pPr marL="647700" indent="-457200" eaLnBrk="0" hangingPunct="0">
              <a:tabLst>
                <a:tab pos="1138238" algn="l"/>
              </a:tabLst>
              <a:defRPr sz="2400">
                <a:solidFill>
                  <a:schemeClr val="tx1"/>
                </a:solidFill>
                <a:latin typeface="Arial" panose="020B0604020202020204" pitchFamily="34" charset="0"/>
                <a:ea typeface="MS PGothic" panose="020B0600070205080204" pitchFamily="34" charset="-128"/>
              </a:defRPr>
            </a:lvl2pPr>
            <a:lvl3pPr eaLnBrk="0" hangingPunct="0">
              <a:tabLst>
                <a:tab pos="1138238" algn="l"/>
              </a:tabLst>
              <a:defRPr sz="2400">
                <a:solidFill>
                  <a:schemeClr val="tx1"/>
                </a:solidFill>
                <a:latin typeface="Arial" panose="020B0604020202020204" pitchFamily="34" charset="0"/>
                <a:ea typeface="MS PGothic" panose="020B0600070205080204" pitchFamily="34" charset="-128"/>
              </a:defRPr>
            </a:lvl3pPr>
            <a:lvl4pPr eaLnBrk="0" hangingPunct="0">
              <a:tabLst>
                <a:tab pos="1138238" algn="l"/>
              </a:tabLst>
              <a:defRPr sz="2400">
                <a:solidFill>
                  <a:schemeClr val="tx1"/>
                </a:solidFill>
                <a:latin typeface="Arial" panose="020B0604020202020204" pitchFamily="34" charset="0"/>
                <a:ea typeface="MS PGothic" panose="020B0600070205080204" pitchFamily="34" charset="-128"/>
              </a:defRPr>
            </a:lvl4pPr>
            <a:lvl5pPr eaLnBrk="0" hangingPunct="0">
              <a:tabLst>
                <a:tab pos="1138238"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1138238"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1138238"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1138238"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1138238" algn="l"/>
              </a:tabLst>
              <a:defRPr sz="2400">
                <a:solidFill>
                  <a:schemeClr val="tx1"/>
                </a:solidFill>
                <a:latin typeface="Arial" panose="020B0604020202020204" pitchFamily="34" charset="0"/>
                <a:ea typeface="MS PGothic" panose="020B0600070205080204" pitchFamily="34" charset="-128"/>
              </a:defRPr>
            </a:lvl9pPr>
          </a:lstStyle>
          <a:p>
            <a:pPr lvl="1" eaLnBrk="1" hangingPunct="1">
              <a:buSzPct val="85000"/>
              <a:buFont typeface="Webdings" panose="05030102010509060703" pitchFamily="18" charset="2"/>
              <a:buNone/>
            </a:pPr>
            <a:endParaRPr lang="en-US" altLang="en-US" sz="1800" b="1">
              <a:latin typeface="Verdana" panose="020B0604030504040204" pitchFamily="34" charset="0"/>
              <a:cs typeface="Times New Roman" panose="02020603050405020304" pitchFamily="18" charset="0"/>
              <a:sym typeface="Webdings" panose="05030102010509060703" pitchFamily="18" charset="2"/>
            </a:endParaRPr>
          </a:p>
          <a:p>
            <a:pPr lvl="1" eaLnBrk="1" hangingPunct="1">
              <a:buSzPct val="85000"/>
            </a:pPr>
            <a:r>
              <a:rPr lang="en-US" altLang="en-US" sz="1800" b="1">
                <a:latin typeface="Verdana" panose="020B0604030504040204" pitchFamily="34" charset="0"/>
                <a:cs typeface="Times New Roman" panose="02020603050405020304" pitchFamily="18" charset="0"/>
                <a:sym typeface="Webdings" panose="05030102010509060703" pitchFamily="18" charset="2"/>
              </a:rPr>
              <a:t>	</a:t>
            </a:r>
            <a:r>
              <a:rPr lang="en-US" altLang="en-US" sz="2800">
                <a:effectLst>
                  <a:outerShdw blurRad="38100" dist="38100" dir="2700000" algn="tl">
                    <a:srgbClr val="C0C0C0"/>
                  </a:outerShdw>
                </a:effectLst>
              </a:rPr>
              <a:t>Mechanisms for Respiratory Sinus Arrhythmia</a:t>
            </a:r>
            <a:endParaRPr lang="en-US" altLang="en-US" sz="3200">
              <a:effectLst>
                <a:outerShdw blurRad="38100" dist="38100" dir="2700000" algn="tl">
                  <a:srgbClr val="C0C0C0"/>
                </a:outerShdw>
              </a:effectLst>
            </a:endParaRPr>
          </a:p>
          <a:p>
            <a:pPr lvl="1" eaLnBrk="1" hangingPunct="1">
              <a:buSzPct val="130000"/>
              <a:buFont typeface="Arial" panose="020B0604020202020204" pitchFamily="34" charset="0"/>
              <a:buChar char="•"/>
            </a:pPr>
            <a:r>
              <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rPr>
              <a:t>On exhalation, extra blood from lungs enters left heart and is pumped into aorta so arterial pressure increases.</a:t>
            </a:r>
          </a:p>
          <a:p>
            <a:pPr lvl="1" eaLnBrk="1" hangingPunct="1">
              <a:buSzPct val="130000"/>
            </a:pPr>
            <a:endPar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endParaRPr>
          </a:p>
          <a:p>
            <a:pPr lvl="1" eaLnBrk="1" hangingPunct="1">
              <a:buSzPct val="130000"/>
              <a:buFont typeface="Arial" panose="020B0604020202020204" pitchFamily="34" charset="0"/>
              <a:buChar char="•"/>
            </a:pPr>
            <a:r>
              <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rPr>
              <a:t>Impulses from the arterial baroreceptors of the aortic arch &amp; carotid sinus respond to increased arterial pressure.</a:t>
            </a:r>
          </a:p>
          <a:p>
            <a:pPr lvl="1" eaLnBrk="1" hangingPunct="1">
              <a:buSzPct val="130000"/>
            </a:pPr>
            <a:endPar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endParaRPr>
          </a:p>
          <a:p>
            <a:pPr lvl="1" eaLnBrk="1" hangingPunct="1">
              <a:buSzPct val="130000"/>
              <a:buFont typeface="Arial" panose="020B0604020202020204" pitchFamily="34" charset="0"/>
              <a:buChar char="•"/>
            </a:pPr>
            <a:r>
              <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rPr>
              <a:t>Parasympathetic (vagal) nerves are stimulated and </a:t>
            </a:r>
            <a:r>
              <a:rPr lang="en-US" altLang="en-US" i="1">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rPr>
              <a:t>heart rate decreases </a:t>
            </a:r>
            <a:r>
              <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rPr>
              <a:t>during expiration.</a:t>
            </a:r>
          </a:p>
          <a:p>
            <a:pPr lvl="1" eaLnBrk="1" hangingPunct="1">
              <a:buSzPct val="130000"/>
            </a:pPr>
            <a:endPar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endParaRPr>
          </a:p>
          <a:p>
            <a:pPr lvl="1" eaLnBrk="1" hangingPunct="1">
              <a:buSzPct val="130000"/>
              <a:buFont typeface="Arial" panose="020B0604020202020204" pitchFamily="34" charset="0"/>
              <a:buChar char="•"/>
            </a:pPr>
            <a:r>
              <a:rPr lang="en-US" altLang="en-US">
                <a:effectLst>
                  <a:outerShdw blurRad="38100" dist="38100" dir="2700000" algn="tl">
                    <a:srgbClr val="C0C0C0"/>
                  </a:outerShdw>
                </a:effectLst>
                <a:latin typeface="Calibri" panose="020F0502020204030204" pitchFamily="34" charset="0"/>
                <a:cs typeface="Times New Roman" panose="02020603050405020304" pitchFamily="18" charset="0"/>
                <a:sym typeface="Webdings" panose="05030102010509060703" pitchFamily="18" charset="2"/>
              </a:rPr>
              <a:t>Also intrathoracic pressure increases leading to decreased venous return and no right atrial stretching. </a:t>
            </a:r>
            <a:endParaRPr lang="en-US" altLang="en-US" b="1">
              <a:effectLst>
                <a:outerShdw blurRad="38100" dist="38100" dir="2700000" algn="tl">
                  <a:srgbClr val="C0C0C0"/>
                </a:outerShdw>
              </a:effectLst>
              <a:latin typeface="Verdana" panose="020B0604030504040204" pitchFamily="34" charset="0"/>
              <a:cs typeface="Times New Roman" panose="02020603050405020304" pitchFamily="18" charset="0"/>
              <a:sym typeface="Webdings" panose="05030102010509060703" pitchFamily="18" charset="2"/>
            </a:endParaRPr>
          </a:p>
          <a:p>
            <a:pPr lvl="1" eaLnBrk="1" hangingPunct="1">
              <a:buSzPct val="85000"/>
              <a:buFont typeface="Webdings" panose="05030102010509060703" pitchFamily="18" charset="2"/>
              <a:buNone/>
            </a:pPr>
            <a:r>
              <a:rPr lang="en-US" altLang="en-US" b="1">
                <a:effectLst>
                  <a:outerShdw blurRad="38100" dist="38100" dir="2700000" algn="tl">
                    <a:srgbClr val="C0C0C0"/>
                  </a:outerShdw>
                </a:effectLst>
                <a:latin typeface="Verdana" panose="020B0604030504040204" pitchFamily="34" charset="0"/>
                <a:cs typeface="Times New Roman" panose="02020603050405020304" pitchFamily="18" charset="0"/>
                <a:sym typeface="Webdings" panose="05030102010509060703" pitchFamily="18" charset="2"/>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32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3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33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34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35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36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914400" y="381000"/>
            <a:ext cx="7315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rgbClr val="A50021"/>
                </a:solidFill>
                <a:latin typeface="Arial" panose="020B0604020202020204" pitchFamily="34" charset="0"/>
              </a:rPr>
              <a:t>Connection between Cardiac Intrinsic Nervous System and HRV</a:t>
            </a:r>
          </a:p>
        </p:txBody>
      </p:sp>
      <p:sp>
        <p:nvSpPr>
          <p:cNvPr id="78851" name="Content Placeholder 2"/>
          <p:cNvSpPr>
            <a:spLocks noGrp="1"/>
          </p:cNvSpPr>
          <p:nvPr>
            <p:ph idx="1"/>
          </p:nvPr>
        </p:nvSpPr>
        <p:spPr bwMode="auto">
          <a:xfrm>
            <a:off x="838200" y="1600200"/>
            <a:ext cx="7543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en-US" altLang="en-US" sz="2400" smtClean="0">
                <a:latin typeface="Arial" panose="020B0604020202020204" pitchFamily="34" charset="0"/>
              </a:rPr>
              <a:t>Hormonal, chemical and pressure information is translated into neurological impulses by the heart's intrinsic nervous system and is sent from the heart to the brain through several afferent pathways.</a:t>
            </a:r>
          </a:p>
          <a:p>
            <a:pPr>
              <a:lnSpc>
                <a:spcPct val="120000"/>
              </a:lnSpc>
              <a:buFontTx/>
              <a:buNone/>
            </a:pPr>
            <a:r>
              <a:rPr lang="en-US" altLang="en-US" sz="2400" smtClean="0">
                <a:latin typeface="Arial" panose="020B0604020202020204" pitchFamily="34" charset="0"/>
              </a:rPr>
              <a:t> </a:t>
            </a:r>
          </a:p>
          <a:p>
            <a:pPr>
              <a:lnSpc>
                <a:spcPct val="120000"/>
              </a:lnSpc>
            </a:pPr>
            <a:r>
              <a:rPr lang="en-US" altLang="en-US" sz="2400" smtClean="0">
                <a:latin typeface="Arial" panose="020B0604020202020204" pitchFamily="34" charset="0"/>
              </a:rPr>
              <a:t>The resulting integrative signal that encompasses the continually changing chemical, hormonal and dynamic structural properties of the cardiac tissue is the </a:t>
            </a:r>
            <a:r>
              <a:rPr lang="en-US" altLang="en-US" sz="2400" u="sng" smtClean="0">
                <a:latin typeface="Arial" panose="020B0604020202020204" pitchFamily="34" charset="0"/>
              </a:rPr>
              <a:t>Heart Rate Variability.</a:t>
            </a:r>
          </a:p>
          <a:p>
            <a:endParaRPr lang="en-US" altLang="en-US" sz="2400" u="sng" smtClean="0"/>
          </a:p>
          <a:p>
            <a:endParaRPr lang="en-US" alt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37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xfrm>
            <a:off x="457200" y="533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rgbClr val="A50021"/>
                </a:solidFill>
                <a:latin typeface="Arial" panose="020B0604020202020204" pitchFamily="34" charset="0"/>
              </a:rPr>
              <a:t>Connection between Cardiac Intrinsic Nervous System and HRV</a:t>
            </a:r>
          </a:p>
        </p:txBody>
      </p:sp>
      <p:sp>
        <p:nvSpPr>
          <p:cNvPr id="81923" name="Content Placeholder 2"/>
          <p:cNvSpPr>
            <a:spLocks noGrp="1"/>
          </p:cNvSpPr>
          <p:nvPr>
            <p:ph idx="1"/>
          </p:nvPr>
        </p:nvSpPr>
        <p:spPr bwMode="auto">
          <a:xfrm>
            <a:off x="381000" y="1981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en-US" altLang="en-US" sz="2400" smtClean="0">
                <a:latin typeface="Arial" panose="020B0604020202020204" pitchFamily="34" charset="0"/>
              </a:rPr>
              <a:t>When the HRV signal reaches the limbic and cortical areas of the brain, it can be modified (with or without conscious intention).</a:t>
            </a:r>
          </a:p>
          <a:p>
            <a:pPr>
              <a:lnSpc>
                <a:spcPct val="120000"/>
              </a:lnSpc>
            </a:pPr>
            <a:endParaRPr lang="en-US" altLang="en-US" sz="2400" smtClean="0">
              <a:latin typeface="Arial" panose="020B0604020202020204" pitchFamily="34" charset="0"/>
            </a:endParaRPr>
          </a:p>
          <a:p>
            <a:pPr>
              <a:lnSpc>
                <a:spcPct val="120000"/>
              </a:lnSpc>
            </a:pPr>
            <a:r>
              <a:rPr lang="en-US" altLang="en-US" sz="2400" smtClean="0">
                <a:latin typeface="Arial" panose="020B0604020202020204" pitchFamily="34" charset="0"/>
              </a:rPr>
              <a:t>The modified signal is sent back to the intrinsic nervous system of the heart and other organs via the ANS resulting in changes in physiological function. </a:t>
            </a:r>
          </a:p>
          <a:p>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descr="38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39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descr="40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297D983-BFA3-4D53-99E0-28FE714BF92A}" type="slidenum">
              <a:rPr lang="en-US" altLang="en-US" sz="1800">
                <a:latin typeface="Times New Roman" panose="02020603050405020304" pitchFamily="18" charset="0"/>
              </a:rPr>
              <a:pPr eaLnBrk="1" hangingPunct="1"/>
              <a:t>39</a:t>
            </a:fld>
            <a:endParaRPr lang="en-US" altLang="en-US"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4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41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descr="42-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descr="45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46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descr="47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descr="48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49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50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descr="132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descr="133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5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descr="134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descr="140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descr="141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51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Content Placeholder 3" descr="Untitled.png"/>
          <p:cNvPicPr>
            <a:picLocks noGrp="1" noChangeAspect="1"/>
          </p:cNvPicPr>
          <p:nvPr>
            <p:ph idx="1"/>
          </p:nvPr>
        </p:nvPicPr>
        <p:blipFill>
          <a:blip r:embed="rId2" cstate="email">
            <a:extLst>
              <a:ext uri="{28A0092B-C50C-407E-A947-70E740481C1C}">
                <a14:useLocalDpi xmlns:a14="http://schemas.microsoft.com/office/drawing/2010/main"/>
              </a:ext>
            </a:extLst>
          </a:blip>
          <a:srcRect l="-5431" r="-5431"/>
          <a:stretch>
            <a:fillRect/>
          </a:stretch>
        </p:blipFill>
        <p:spPr bwMode="auto">
          <a:xfrm>
            <a:off x="-304800" y="304800"/>
            <a:ext cx="9837738"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4000" y="381000"/>
            <a:ext cx="863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descr="Screen Shot 2014-04-25 at 9.14.29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descr="81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bwMode="auto">
          <a:xfrm>
            <a:off x="685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rgbClr val="A50021"/>
                </a:solidFill>
                <a:latin typeface="Arial" panose="020B0604020202020204" pitchFamily="34" charset="0"/>
              </a:rPr>
              <a:t>SUMMARY</a:t>
            </a:r>
          </a:p>
        </p:txBody>
      </p:sp>
      <p:sp>
        <p:nvSpPr>
          <p:cNvPr id="134147" name="Rectangle 3"/>
          <p:cNvSpPr>
            <a:spLocks noGrp="1" noChangeArrowheads="1"/>
          </p:cNvSpPr>
          <p:nvPr>
            <p:ph type="subTitle" idx="1"/>
          </p:nvPr>
        </p:nvSpPr>
        <p:spPr>
          <a:xfrm>
            <a:off x="381000" y="1143000"/>
            <a:ext cx="8382000" cy="1828800"/>
          </a:xfrm>
        </p:spPr>
        <p:txBody>
          <a:bodyPr vert="horz" wrap="square" lIns="91440" tIns="45720" rIns="91440" bIns="45720" numCol="1" anchor="t" anchorCtr="0" compatLnSpc="1">
            <a:prstTxWarp prst="textNoShape">
              <a:avLst/>
            </a:prstTxWarp>
            <a:normAutofit/>
          </a:bodyPr>
          <a:lstStyle/>
          <a:p>
            <a:pPr algn="l">
              <a:lnSpc>
                <a:spcPct val="120000"/>
              </a:lnSpc>
              <a:buFontTx/>
              <a:buChar char="•"/>
            </a:pPr>
            <a:r>
              <a:rPr lang="en-US" altLang="en-US" sz="2400" smtClean="0">
                <a:latin typeface="Arial" panose="020B0604020202020204" pitchFamily="34" charset="0"/>
              </a:rPr>
              <a:t>Display of Heart Rate Variability provides a window to your inner body to show you your stress level at that moment.</a:t>
            </a:r>
          </a:p>
          <a:p>
            <a:pPr algn="l">
              <a:lnSpc>
                <a:spcPct val="120000"/>
              </a:lnSpc>
            </a:pPr>
            <a:endParaRPr lang="en-US" altLang="en-US" sz="2400" smtClean="0">
              <a:latin typeface="Arial" panose="020B0604020202020204" pitchFamily="34" charset="0"/>
            </a:endParaRPr>
          </a:p>
          <a:p>
            <a:pPr algn="l">
              <a:lnSpc>
                <a:spcPct val="120000"/>
              </a:lnSpc>
              <a:buFont typeface="Times" panose="02020603050405020304" pitchFamily="18" charset="0"/>
              <a:buChar char="•"/>
            </a:pPr>
            <a:r>
              <a:rPr lang="en-US" altLang="en-US" sz="2400" smtClean="0">
                <a:latin typeface="Arial" panose="020B0604020202020204" pitchFamily="34" charset="0"/>
              </a:rPr>
              <a:t> Use of slow, deep breathing and positive feeling while looking through the ‘window’ (biofeedback) can reduce your stress level and make you coherent.</a:t>
            </a:r>
          </a:p>
          <a:p>
            <a:pPr algn="l">
              <a:lnSpc>
                <a:spcPct val="120000"/>
              </a:lnSpc>
            </a:pPr>
            <a:endParaRPr lang="en-US" altLang="en-US" sz="2400" smtClean="0">
              <a:latin typeface="Arial" panose="020B0604020202020204" pitchFamily="34" charset="0"/>
            </a:endParaRPr>
          </a:p>
          <a:p>
            <a:pPr algn="l">
              <a:lnSpc>
                <a:spcPct val="120000"/>
              </a:lnSpc>
              <a:buFont typeface="Times" panose="02020603050405020304" pitchFamily="18" charset="0"/>
              <a:buChar char="•"/>
            </a:pPr>
            <a:r>
              <a:rPr lang="en-US" altLang="en-US" sz="2400" smtClean="0">
                <a:latin typeface="Arial" panose="020B0604020202020204" pitchFamily="34" charset="0"/>
              </a:rPr>
              <a:t> When your heart produces a coherent HRV signal, all the cells in your body benefit as do all the people around you.</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descr="108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6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8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9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10_1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66618</TotalTime>
  <Words>11002</Words>
  <Application>Microsoft Office PowerPoint</Application>
  <PresentationFormat>On-screen Show (4:3)</PresentationFormat>
  <Paragraphs>662</Paragraphs>
  <Slides>59</Slides>
  <Notes>54</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ＭＳ Ｐゴシック</vt:lpstr>
      <vt:lpstr>Arial</vt:lpstr>
      <vt:lpstr>Calibri</vt:lpstr>
      <vt:lpstr>Century Gothic</vt:lpstr>
      <vt:lpstr>Symbol</vt:lpstr>
      <vt:lpstr>Times</vt:lpstr>
      <vt:lpstr>Times New Roman</vt:lpstr>
      <vt:lpstr>Verdana</vt:lpstr>
      <vt:lpstr>Webdings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Heart-Focused Breathing Affect Your Heart Rhythm?  With slow, deep breathing….</vt:lpstr>
      <vt:lpstr>Respiratory Sinus Arrhythmia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 between Cardiac Intrinsic Nervous System and HRV</vt:lpstr>
      <vt:lpstr>PowerPoint Presentation</vt:lpstr>
      <vt:lpstr>Connection between Cardiac Intrinsic Nervous System and HRV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Allen</dc:creator>
  <cp:lastModifiedBy>Bradshaw, David L - (bradshad)</cp:lastModifiedBy>
  <cp:revision>2080</cp:revision>
  <cp:lastPrinted>2014-05-31T18:24:53Z</cp:lastPrinted>
  <dcterms:created xsi:type="dcterms:W3CDTF">2016-02-05T03:46:56Z</dcterms:created>
  <dcterms:modified xsi:type="dcterms:W3CDTF">2016-07-06T16:01:37Z</dcterms:modified>
</cp:coreProperties>
</file>