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7" r:id="rId3"/>
    <p:sldId id="258" r:id="rId4"/>
    <p:sldId id="259" r:id="rId5"/>
    <p:sldId id="269" r:id="rId6"/>
    <p:sldId id="277" r:id="rId7"/>
    <p:sldId id="278" r:id="rId8"/>
    <p:sldId id="279" r:id="rId9"/>
    <p:sldId id="280" r:id="rId10"/>
    <p:sldId id="281" r:id="rId11"/>
    <p:sldId id="275" r:id="rId12"/>
    <p:sldId id="282" r:id="rId13"/>
    <p:sldId id="283" r:id="rId14"/>
    <p:sldId id="285" r:id="rId15"/>
    <p:sldId id="284" r:id="rId16"/>
    <p:sldId id="286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0AA-53B9-4689-B3BB-74A7116AF5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97-CFCD-4F37-BAAA-D8C09CBC7D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4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0AA-53B9-4689-B3BB-74A7116AF5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97-CFCD-4F37-BAAA-D8C09CBC7D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45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0AA-53B9-4689-B3BB-74A7116AF5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97-CFCD-4F37-BAAA-D8C09CBC7D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453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A938CA42-D88E-4746-9CDB-B9D1BCC6DEB7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27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0AA-53B9-4689-B3BB-74A7116AF5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97-CFCD-4F37-BAAA-D8C09CBC7D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924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0AA-53B9-4689-B3BB-74A7116AF5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97-CFCD-4F37-BAAA-D8C09CBC7D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2726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0AA-53B9-4689-B3BB-74A7116AF5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97-CFCD-4F37-BAAA-D8C09CBC7D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08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0AA-53B9-4689-B3BB-74A7116AF5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97-CFCD-4F37-BAAA-D8C09CBC7D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228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0AA-53B9-4689-B3BB-74A7116AF5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97-CFCD-4F37-BAAA-D8C09CBC7D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465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0AA-53B9-4689-B3BB-74A7116AF5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97-CFCD-4F37-BAAA-D8C09CBC7D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929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0AA-53B9-4689-B3BB-74A7116AF5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97-CFCD-4F37-BAAA-D8C09CBC7D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66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0AA-53B9-4689-B3BB-74A7116AF5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97-CFCD-4F37-BAAA-D8C09CBC7D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803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0AA-53B9-4689-B3BB-74A7116AF5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97-CFCD-4F37-BAAA-D8C09CBC7D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1226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0AA-53B9-4689-B3BB-74A7116AF5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97-CFCD-4F37-BAAA-D8C09CBC7D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5519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0AA-53B9-4689-B3BB-74A7116AF5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97-CFCD-4F37-BAAA-D8C09CBC7D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8225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0AA-53B9-4689-B3BB-74A7116AF5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97-CFCD-4F37-BAAA-D8C09CBC7D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301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A938CA42-D88E-4746-9CDB-B9D1BCC6DEB7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81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0AA-53B9-4689-B3BB-74A7116AF5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97-CFCD-4F37-BAAA-D8C09CBC7D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454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0AA-53B9-4689-B3BB-74A7116AF5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97-CFCD-4F37-BAAA-D8C09CBC7D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478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0AA-53B9-4689-B3BB-74A7116AF5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97-CFCD-4F37-BAAA-D8C09CBC7D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34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0AA-53B9-4689-B3BB-74A7116AF5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97-CFCD-4F37-BAAA-D8C09CBC7D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89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0AA-53B9-4689-B3BB-74A7116AF5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97-CFCD-4F37-BAAA-D8C09CBC7D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11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0AA-53B9-4689-B3BB-74A7116AF5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97-CFCD-4F37-BAAA-D8C09CBC7D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98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20AA-53B9-4689-B3BB-74A7116AF5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7EB97-CFCD-4F37-BAAA-D8C09CBC7D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57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120AA-53B9-4689-B3BB-74A7116AF5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7EB97-CFCD-4F37-BAAA-D8C09CBC7D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230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120AA-53B9-4689-B3BB-74A7116AF5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7EB97-CFCD-4F37-BAAA-D8C09CBC7D1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338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emkotay@email.arizona.edu" TargetMode="External"/><Relationship Id="rId2" Type="http://schemas.openxmlformats.org/officeDocument/2006/relationships/hyperlink" Target="mailto:ssmith@grad.arizona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mkotay@email.arizona.edu" TargetMode="External"/><Relationship Id="rId2" Type="http://schemas.openxmlformats.org/officeDocument/2006/relationships/hyperlink" Target="mailto:shellh@email.Arizona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4461" y="4800600"/>
            <a:ext cx="7350539" cy="1320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91381" y="1120877"/>
            <a:ext cx="9651893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prstClr val="black"/>
                </a:solidFill>
              </a:rPr>
              <a:t>Revision and the Review Process</a:t>
            </a:r>
          </a:p>
          <a:p>
            <a:pPr algn="ctr"/>
            <a:r>
              <a:rPr lang="en-US" sz="4000" i="1" dirty="0" smtClean="0">
                <a:solidFill>
                  <a:prstClr val="black"/>
                </a:solidFill>
              </a:rPr>
              <a:t>Shelley Hawthorne Smith</a:t>
            </a:r>
          </a:p>
          <a:p>
            <a:pPr algn="ctr"/>
            <a:r>
              <a:rPr lang="en-US" sz="4000" i="1" dirty="0" smtClean="0">
                <a:solidFill>
                  <a:prstClr val="black"/>
                </a:solidFill>
              </a:rPr>
              <a:t>Emily Kotay</a:t>
            </a:r>
          </a:p>
          <a:p>
            <a:pPr algn="ctr"/>
            <a:r>
              <a:rPr lang="en-US" sz="4000" i="1" dirty="0" smtClean="0">
                <a:solidFill>
                  <a:prstClr val="black"/>
                </a:solidFill>
              </a:rPr>
              <a:t>July 2016</a:t>
            </a:r>
            <a:endParaRPr lang="en-US" sz="4000" i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90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Can you make these sentences more specific? </a:t>
            </a:r>
          </a:p>
          <a:p>
            <a:r>
              <a:rPr lang="en-US" dirty="0" smtClean="0"/>
              <a:t>I was seven when I knew I wanted to be an anthropologist and I never wavered from that goal. </a:t>
            </a:r>
          </a:p>
          <a:p>
            <a:r>
              <a:rPr lang="en-US" dirty="0" smtClean="0"/>
              <a:t>I will learn about the tooth brushing habits of several people.</a:t>
            </a:r>
          </a:p>
          <a:p>
            <a:r>
              <a:rPr lang="en-US" dirty="0" smtClean="0"/>
              <a:t>Several studies have pointed to the fact that people do not brush their teeth correctly.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Find at least two of your own sentences that could be more specific and revise them.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05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2411"/>
            <a:ext cx="10515600" cy="4844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When possible, use active verbs rather than passive verbs:</a:t>
            </a:r>
          </a:p>
          <a:p>
            <a:r>
              <a:rPr lang="en-US" dirty="0" smtClean="0"/>
              <a:t>Many of the material structures of most modern states are lacking in Oman.</a:t>
            </a:r>
          </a:p>
          <a:p>
            <a:pPr lvl="1"/>
            <a:r>
              <a:rPr lang="en-US" i="1" dirty="0" smtClean="0"/>
              <a:t>Oman lacks many of the material structures of most modern states.</a:t>
            </a:r>
          </a:p>
          <a:p>
            <a:r>
              <a:rPr lang="en-US" dirty="0" smtClean="0"/>
              <a:t>Throughout Latin America and the world, rural peoples are marginalized and </a:t>
            </a:r>
            <a:r>
              <a:rPr lang="en-US" dirty="0" err="1" smtClean="0"/>
              <a:t>racialized</a:t>
            </a:r>
            <a:r>
              <a:rPr lang="en-US" dirty="0" smtClean="0"/>
              <a:t> through discourses and measures emphasizing modernity and production (</a:t>
            </a:r>
            <a:r>
              <a:rPr lang="en-US" dirty="0" err="1" smtClean="0"/>
              <a:t>Manderson</a:t>
            </a:r>
            <a:r>
              <a:rPr lang="en-US" dirty="0" smtClean="0"/>
              <a:t> and </a:t>
            </a:r>
            <a:r>
              <a:rPr lang="en-US" dirty="0" err="1" smtClean="0"/>
              <a:t>Aaby</a:t>
            </a:r>
            <a:r>
              <a:rPr lang="en-US" dirty="0" smtClean="0"/>
              <a:t> 1992; </a:t>
            </a:r>
            <a:r>
              <a:rPr lang="en-US" dirty="0" err="1" smtClean="0"/>
              <a:t>Mompati</a:t>
            </a:r>
            <a:r>
              <a:rPr lang="en-US" dirty="0" smtClean="0"/>
              <a:t> and </a:t>
            </a:r>
            <a:r>
              <a:rPr lang="en-US" dirty="0" err="1" smtClean="0"/>
              <a:t>Prinsen</a:t>
            </a:r>
            <a:r>
              <a:rPr lang="en-US" dirty="0" smtClean="0"/>
              <a:t> 2000; Goebel 1998)</a:t>
            </a:r>
          </a:p>
          <a:p>
            <a:pPr lvl="1"/>
            <a:r>
              <a:rPr lang="en-US" dirty="0" smtClean="0"/>
              <a:t>Revision? </a:t>
            </a:r>
          </a:p>
          <a:p>
            <a:pPr>
              <a:buNone/>
            </a:pPr>
            <a:r>
              <a:rPr lang="en-US" dirty="0" smtClean="0"/>
              <a:t>Find at least three sentences in your draft that could use active verbs and revise them.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Introductions!	</a:t>
            </a:r>
            <a:endParaRPr lang="en-US" dirty="0"/>
          </a:p>
        </p:txBody>
      </p:sp>
      <p:pic>
        <p:nvPicPr>
          <p:cNvPr id="1026" name="Picture 2" descr="C:\Users\Shelley\AppData\Local\Microsoft\Windows\Temporary Internet Files\Content.IE5\DCLS4721\shaking-hands[1]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84086" y="329334"/>
            <a:ext cx="4661935" cy="43513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54182" y="1662546"/>
            <a:ext cx="75922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do they do?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Introduce you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Introduce your topic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Present a roadmap for your essay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(Hopefully) make the reader want to read your essay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Techniques for introductions? (But use responsibly.)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 on revising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it is an ongoing process.</a:t>
            </a:r>
          </a:p>
          <a:p>
            <a:r>
              <a:rPr lang="en-US" dirty="0" smtClean="0"/>
              <a:t>Expect disaster and then re-creation.</a:t>
            </a:r>
          </a:p>
          <a:p>
            <a:r>
              <a:rPr lang="en-US" dirty="0" smtClean="0"/>
              <a:t>Take all advice with a grain of salt. You cannot predict who will review your application. </a:t>
            </a:r>
          </a:p>
          <a:p>
            <a:r>
              <a:rPr lang="en-US" dirty="0" smtClean="0"/>
              <a:t>Use other applicants!</a:t>
            </a:r>
          </a:p>
          <a:p>
            <a:pPr lvl="1"/>
            <a:r>
              <a:rPr lang="en-US" dirty="0" smtClean="0"/>
              <a:t>Set deadlines for one another</a:t>
            </a:r>
          </a:p>
          <a:p>
            <a:pPr lvl="1"/>
            <a:r>
              <a:rPr lang="en-US" dirty="0" smtClean="0"/>
              <a:t>Create writing groups (even temporary ones)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Review Process</a:t>
            </a:r>
            <a:endParaRPr lang="en-US" dirty="0"/>
          </a:p>
        </p:txBody>
      </p:sp>
      <p:pic>
        <p:nvPicPr>
          <p:cNvPr id="2053" name="Picture 5" descr="C:\Users\Shelley\AppData\Local\Microsoft\Windows\Temporary Internet Files\Content.IE5\XSTP33VR\pen_paper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40981" y="321252"/>
            <a:ext cx="2124075" cy="2124075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out as much as you can about the process.</a:t>
            </a:r>
          </a:p>
          <a:p>
            <a:r>
              <a:rPr lang="en-US" dirty="0" smtClean="0"/>
              <a:t>Remember, every interaction is an interview.</a:t>
            </a:r>
          </a:p>
          <a:p>
            <a:r>
              <a:rPr lang="en-US" dirty="0" smtClean="0"/>
              <a:t>Who is your reviewer? What do they know about your field? About your institution? About your research? </a:t>
            </a:r>
          </a:p>
          <a:p>
            <a:r>
              <a:rPr lang="en-US" dirty="0" smtClean="0"/>
              <a:t>They will read your application quickly.</a:t>
            </a:r>
          </a:p>
          <a:p>
            <a:pPr lvl="1"/>
            <a:r>
              <a:rPr lang="en-US" dirty="0" smtClean="0"/>
              <a:t>Make it easy for them.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NSF GRFP </a:t>
            </a:r>
            <a:r>
              <a:rPr lang="en-US" smtClean="0"/>
              <a:t>or Fulbright? 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are here to </a:t>
            </a:r>
            <a:r>
              <a:rPr lang="en-US" dirty="0" smtClean="0"/>
              <a:t>help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Shelley </a:t>
            </a:r>
            <a:r>
              <a:rPr lang="en-US" dirty="0"/>
              <a:t>Hawthorne Smith – Assistant Director of the Office of Fellowships and Community Engagement, UA Graduate College (</a:t>
            </a:r>
            <a:r>
              <a:rPr lang="en-US" dirty="0" smtClean="0">
                <a:hlinkClick r:id="rId2"/>
              </a:rPr>
              <a:t>s</a:t>
            </a:r>
            <a:r>
              <a:rPr lang="en-US" dirty="0" smtClean="0"/>
              <a:t>hellh@email.arizona.edu) </a:t>
            </a:r>
            <a:endParaRPr lang="en-US" dirty="0"/>
          </a:p>
          <a:p>
            <a:r>
              <a:rPr lang="en-US" dirty="0"/>
              <a:t>Emily Kotay – Scholarship Advisor in the Office of Nationally Competitive Scholarships, UA Honors College (</a:t>
            </a:r>
            <a:r>
              <a:rPr lang="en-US" dirty="0">
                <a:hlinkClick r:id="rId3"/>
              </a:rPr>
              <a:t>emkotay@email.arizona.edu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735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Shelley Hawthorne Smith – Assistant Director of the Office of Fellowships and Community Engagement, UA Graduate College (</a:t>
            </a:r>
            <a:r>
              <a:rPr lang="en-US" dirty="0" smtClean="0">
                <a:hlinkClick r:id="rId2"/>
              </a:rPr>
              <a:t>shellh@email.arizona.edu</a:t>
            </a:r>
            <a:r>
              <a:rPr lang="en-US" dirty="0" smtClean="0"/>
              <a:t>) </a:t>
            </a:r>
          </a:p>
          <a:p>
            <a:r>
              <a:rPr lang="en-US" dirty="0" smtClean="0"/>
              <a:t>Emily </a:t>
            </a:r>
            <a:r>
              <a:rPr lang="en-US" dirty="0" err="1" smtClean="0"/>
              <a:t>Kotay</a:t>
            </a:r>
            <a:r>
              <a:rPr lang="en-US" dirty="0" smtClean="0"/>
              <a:t> – Scholarship Advisor, Office of Nationally Competitive Scholarships in the UA Honor’s College (</a:t>
            </a:r>
            <a:r>
              <a:rPr lang="en-US" dirty="0" smtClean="0">
                <a:hlinkClick r:id="rId3"/>
              </a:rPr>
              <a:t>emkotay@email.arizona.edu</a:t>
            </a:r>
            <a:r>
              <a:rPr lang="en-US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934564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Goals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 smtClean="0"/>
              <a:t>Identify revision </a:t>
            </a:r>
            <a:r>
              <a:rPr lang="en-US" sz="3600" dirty="0" smtClean="0"/>
              <a:t>strategies</a:t>
            </a:r>
            <a:endParaRPr lang="en-US" sz="3600" dirty="0" smtClean="0"/>
          </a:p>
          <a:p>
            <a:pPr lvl="0"/>
            <a:r>
              <a:rPr lang="en-US" sz="3600" dirty="0" smtClean="0"/>
              <a:t>Identify top priorities for </a:t>
            </a:r>
            <a:r>
              <a:rPr lang="en-US" sz="3600" dirty="0" smtClean="0"/>
              <a:t>revision</a:t>
            </a:r>
            <a:endParaRPr lang="en-US" sz="3600" dirty="0" smtClean="0"/>
          </a:p>
          <a:p>
            <a:pPr lvl="0"/>
            <a:r>
              <a:rPr lang="en-US" sz="3600" dirty="0" smtClean="0"/>
              <a:t>Have a brief experience of the review </a:t>
            </a:r>
            <a:r>
              <a:rPr lang="en-US" sz="3600" dirty="0" smtClean="0"/>
              <a:t>process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7178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Strategies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3300" y="1398588"/>
            <a:ext cx="74168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are your strategies?  </a:t>
            </a:r>
            <a:endParaRPr lang="en-US" sz="28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600" y="1690688"/>
            <a:ext cx="3810000" cy="3911600"/>
          </a:xfrm>
        </p:spPr>
      </p:pic>
    </p:spTree>
    <p:extLst>
      <p:ext uri="{BB962C8B-B14F-4D97-AF65-F5344CB8AC3E}">
        <p14:creationId xmlns:p14="http://schemas.microsoft.com/office/powerpoint/2010/main" val="1545796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revision strategies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Wait</a:t>
            </a:r>
          </a:p>
          <a:p>
            <a:r>
              <a:rPr lang="en-US" dirty="0" smtClean="0"/>
              <a:t>Have others read it</a:t>
            </a:r>
          </a:p>
          <a:p>
            <a:r>
              <a:rPr lang="en-US" dirty="0" smtClean="0"/>
              <a:t>Respond to the drafts of other applicants</a:t>
            </a:r>
          </a:p>
          <a:p>
            <a:r>
              <a:rPr lang="en-US" dirty="0" smtClean="0"/>
              <a:t>Read aloud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11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Revision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5100"/>
            <a:ext cx="10515600" cy="4606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Begin with the big picture:</a:t>
            </a:r>
          </a:p>
          <a:p>
            <a:r>
              <a:rPr lang="en-US" dirty="0" smtClean="0"/>
              <a:t>Do I answer the questions? Do I answer the questions behind the questions?</a:t>
            </a:r>
          </a:p>
          <a:p>
            <a:r>
              <a:rPr lang="en-US" dirty="0" smtClean="0"/>
              <a:t>Do I speak to the review criteria?</a:t>
            </a:r>
          </a:p>
          <a:p>
            <a:r>
              <a:rPr lang="en-US" dirty="0" smtClean="0"/>
              <a:t>Do I speak to my audience?</a:t>
            </a:r>
          </a:p>
          <a:p>
            <a:r>
              <a:rPr lang="en-US" dirty="0" smtClean="0"/>
              <a:t>What is my main point? Is it specific enough? </a:t>
            </a:r>
          </a:p>
          <a:p>
            <a:r>
              <a:rPr lang="en-US" dirty="0" smtClean="0"/>
              <a:t>Do I support my main point? </a:t>
            </a:r>
          </a:p>
          <a:p>
            <a:r>
              <a:rPr lang="en-US" dirty="0" smtClean="0"/>
              <a:t>Is the essay cohesive? Does it flow logically?</a:t>
            </a:r>
            <a:endParaRPr lang="en-US" dirty="0"/>
          </a:p>
          <a:p>
            <a:r>
              <a:rPr lang="en-US" dirty="0" smtClean="0"/>
              <a:t>By the end of the essay, have the ideas progressed? </a:t>
            </a:r>
          </a:p>
        </p:txBody>
      </p:sp>
    </p:spTree>
    <p:extLst>
      <p:ext uri="{BB962C8B-B14F-4D97-AF65-F5344CB8AC3E}">
        <p14:creationId xmlns:p14="http://schemas.microsoft.com/office/powerpoint/2010/main" val="2753417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600" y="854456"/>
            <a:ext cx="8216900" cy="46014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94600" y="56261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Just expect it.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9351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Process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is great!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is tricky.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is a disaster.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am an utter failure. Maybe I’ll give up.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Maybe I can do this.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is great!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Repeat.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657" y="595657"/>
            <a:ext cx="2878137" cy="397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471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I lead my paragraphs with a main idea?</a:t>
            </a:r>
          </a:p>
          <a:p>
            <a:r>
              <a:rPr lang="en-US" dirty="0" smtClean="0"/>
              <a:t>Are my sentences varied and fairly simple?</a:t>
            </a:r>
          </a:p>
          <a:p>
            <a:r>
              <a:rPr lang="en-US" dirty="0" smtClean="0"/>
              <a:t>Have I defined my key terms?</a:t>
            </a:r>
          </a:p>
          <a:p>
            <a:r>
              <a:rPr lang="en-US" dirty="0" smtClean="0"/>
              <a:t>Where could I be more specific?</a:t>
            </a:r>
          </a:p>
          <a:p>
            <a:r>
              <a:rPr lang="en-US" dirty="0" smtClean="0"/>
              <a:t>Are any parts confusing? </a:t>
            </a:r>
          </a:p>
          <a:p>
            <a:r>
              <a:rPr lang="en-US" dirty="0" smtClean="0"/>
              <a:t>Can I use more active verbs? (cut passive verbs)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9277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633</Words>
  <Application>Microsoft Office PowerPoint</Application>
  <PresentationFormat>Widescreen</PresentationFormat>
  <Paragraphs>86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1_Office Theme</vt:lpstr>
      <vt:lpstr>Office Theme</vt:lpstr>
      <vt:lpstr>PowerPoint Presentation</vt:lpstr>
      <vt:lpstr>Introductions </vt:lpstr>
      <vt:lpstr>Workshop Goals </vt:lpstr>
      <vt:lpstr>Revision Strategies </vt:lpstr>
      <vt:lpstr>Some revision strategies </vt:lpstr>
      <vt:lpstr>Global Revision </vt:lpstr>
      <vt:lpstr>PowerPoint Presentation</vt:lpstr>
      <vt:lpstr>Creative Process </vt:lpstr>
      <vt:lpstr>Local Revision</vt:lpstr>
      <vt:lpstr>Specificity </vt:lpstr>
      <vt:lpstr>Active Verbs</vt:lpstr>
      <vt:lpstr>Introductions! </vt:lpstr>
      <vt:lpstr>Final thoughts on revising </vt:lpstr>
      <vt:lpstr>The Review Process</vt:lpstr>
      <vt:lpstr>Let’s Review!</vt:lpstr>
      <vt:lpstr>We are here to help!</vt:lpstr>
    </vt:vector>
  </TitlesOfParts>
  <Company>Graduate College - University of Arizona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Shelley Hawthorne Smith</dc:creator>
  <cp:lastModifiedBy>Hawthorne Smith, Shelley Lynn - (shellh)</cp:lastModifiedBy>
  <cp:revision>56</cp:revision>
  <dcterms:created xsi:type="dcterms:W3CDTF">2015-06-04T17:34:06Z</dcterms:created>
  <dcterms:modified xsi:type="dcterms:W3CDTF">2016-07-13T21:11:23Z</dcterms:modified>
</cp:coreProperties>
</file>